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73" r:id="rId2"/>
    <p:sldId id="274"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663399"/>
    <a:srgbClr val="CC99FF"/>
    <a:srgbClr val="99CCFF"/>
    <a:srgbClr val="666699"/>
    <a:srgbClr val="996699"/>
    <a:srgbClr val="6666CC"/>
    <a:srgbClr val="9966CC"/>
    <a:srgbClr val="9933CC"/>
    <a:srgbClr val="66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22" d="100"/>
          <a:sy n="122" d="100"/>
        </p:scale>
        <p:origin x="708" y="456"/>
      </p:cViewPr>
      <p:guideLst>
        <p:guide orient="horz" pos="2160"/>
        <p:guide pos="314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r>
              <a:rPr kumimoji="1" lang="ja-JP" altLang="en-US" smtClean="0"/>
              <a:t>取扱注意</a:t>
            </a:r>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34" tIns="45717" rIns="91434" bIns="45717" rtlCol="0"/>
          <a:lstStyle>
            <a:lvl1pPr algn="r">
              <a:defRPr sz="1200"/>
            </a:lvl1pPr>
          </a:lstStyle>
          <a:p>
            <a:fld id="{75CA8881-50AA-4704-80D6-B5B881B65C99}" type="datetimeFigureOut">
              <a:rPr kumimoji="1" lang="ja-JP" altLang="en-US" smtClean="0"/>
              <a:t>2015/8/4</a:t>
            </a:fld>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34" tIns="45717" rIns="91434" bIns="45717" rtlCol="0" anchor="b"/>
          <a:lstStyle>
            <a:lvl1pPr algn="r">
              <a:defRPr sz="1200"/>
            </a:lvl1pPr>
          </a:lstStyle>
          <a:p>
            <a:fld id="{AFD95B70-AEDE-4E86-A7D1-0F9536F3B97A}" type="slidenum">
              <a:rPr kumimoji="1" lang="ja-JP" altLang="en-US" smtClean="0"/>
              <a:t>‹#›</a:t>
            </a:fld>
            <a:endParaRPr kumimoji="1" lang="ja-JP" altLang="en-US"/>
          </a:p>
        </p:txBody>
      </p:sp>
    </p:spTree>
    <p:extLst>
      <p:ext uri="{BB962C8B-B14F-4D97-AF65-F5344CB8AC3E}">
        <p14:creationId xmlns:p14="http://schemas.microsoft.com/office/powerpoint/2010/main" val="9028387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56" tIns="45379" rIns="90756" bIns="45379" rtlCol="0"/>
          <a:lstStyle>
            <a:lvl1pPr algn="l">
              <a:defRPr sz="1200"/>
            </a:lvl1pPr>
          </a:lstStyle>
          <a:p>
            <a:r>
              <a:rPr kumimoji="1" lang="ja-JP" altLang="en-US" smtClean="0"/>
              <a:t>取扱注意</a:t>
            </a:r>
            <a:endParaRPr kumimoji="1" lang="ja-JP" altLang="en-US"/>
          </a:p>
        </p:txBody>
      </p:sp>
      <p:sp>
        <p:nvSpPr>
          <p:cNvPr id="3" name="日付プレースホルダー 2"/>
          <p:cNvSpPr>
            <a:spLocks noGrp="1"/>
          </p:cNvSpPr>
          <p:nvPr>
            <p:ph type="dt" idx="1"/>
          </p:nvPr>
        </p:nvSpPr>
        <p:spPr>
          <a:xfrm>
            <a:off x="3814627" y="0"/>
            <a:ext cx="2919565" cy="493868"/>
          </a:xfrm>
          <a:prstGeom prst="rect">
            <a:avLst/>
          </a:prstGeom>
        </p:spPr>
        <p:txBody>
          <a:bodyPr vert="horz" lIns="90756" tIns="45379" rIns="90756" bIns="45379" rtlCol="0"/>
          <a:lstStyle>
            <a:lvl1pPr algn="r">
              <a:defRPr sz="1200"/>
            </a:lvl1pPr>
          </a:lstStyle>
          <a:p>
            <a:fld id="{D9A7AB32-4015-4763-AA87-6260D5EDCB33}" type="datetimeFigureOut">
              <a:rPr kumimoji="1" lang="ja-JP" altLang="en-US" smtClean="0"/>
              <a:t>2015/8/4</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0756" tIns="45379" rIns="90756" bIns="45379"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56" tIns="45379" rIns="90756" bIns="4537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0869"/>
            <a:ext cx="2919565" cy="493867"/>
          </a:xfrm>
          <a:prstGeom prst="rect">
            <a:avLst/>
          </a:prstGeom>
        </p:spPr>
        <p:txBody>
          <a:bodyPr vert="horz" lIns="90756" tIns="45379" rIns="90756" bIns="453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7" y="9370869"/>
            <a:ext cx="2919565" cy="493867"/>
          </a:xfrm>
          <a:prstGeom prst="rect">
            <a:avLst/>
          </a:prstGeom>
        </p:spPr>
        <p:txBody>
          <a:bodyPr vert="horz" lIns="90756" tIns="45379" rIns="90756" bIns="45379" rtlCol="0" anchor="b"/>
          <a:lstStyle>
            <a:lvl1pPr algn="r">
              <a:defRPr sz="1200"/>
            </a:lvl1pPr>
          </a:lstStyle>
          <a:p>
            <a:fld id="{CA22D033-8DA7-4146-B904-1737A1577459}" type="slidenum">
              <a:rPr kumimoji="1" lang="ja-JP" altLang="en-US" smtClean="0"/>
              <a:t>‹#›</a:t>
            </a:fld>
            <a:endParaRPr kumimoji="1" lang="ja-JP" altLang="en-US"/>
          </a:p>
        </p:txBody>
      </p:sp>
    </p:spTree>
    <p:extLst>
      <p:ext uri="{BB962C8B-B14F-4D97-AF65-F5344CB8AC3E}">
        <p14:creationId xmlns:p14="http://schemas.microsoft.com/office/powerpoint/2010/main" val="24857989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22D033-8DA7-4146-B904-1737A1577459}" type="slidenum">
              <a:rPr kumimoji="1" lang="ja-JP" altLang="en-US" smtClean="0"/>
              <a:t>1</a:t>
            </a:fld>
            <a:endParaRPr kumimoji="1" lang="ja-JP" altLang="en-US"/>
          </a:p>
        </p:txBody>
      </p:sp>
    </p:spTree>
    <p:extLst>
      <p:ext uri="{BB962C8B-B14F-4D97-AF65-F5344CB8AC3E}">
        <p14:creationId xmlns:p14="http://schemas.microsoft.com/office/powerpoint/2010/main" val="59780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8F913E3-7B9C-486E-B74F-B82D0B95C97F}" type="datetime1">
              <a:rPr kumimoji="1" lang="ja-JP" altLang="en-US" smtClean="0"/>
              <a:t>2015/8/4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168085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253429-2D4C-4F7E-9BF4-ADBAA12482CF}" type="datetime1">
              <a:rPr kumimoji="1" lang="ja-JP" altLang="en-US" smtClean="0"/>
              <a:t>2015/8/4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262813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29094B-C06E-419B-8060-89B60B277CB5}" type="datetime1">
              <a:rPr kumimoji="1" lang="ja-JP" altLang="en-US" smtClean="0"/>
              <a:t>2015/8/4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78760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2E0CBA-B199-4133-AD57-2085540A93E7}" type="datetime1">
              <a:rPr kumimoji="1" lang="ja-JP" altLang="en-US" smtClean="0"/>
              <a:t>2015/8/4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135813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3DDAD0F-B9F3-4995-8A2F-EB5DDC27DA75}" type="datetime1">
              <a:rPr kumimoji="1" lang="ja-JP" altLang="en-US" smtClean="0"/>
              <a:t>2015/8/4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374847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9D45E75-1666-4962-B911-13D06E7D3A01}" type="datetime1">
              <a:rPr kumimoji="1" lang="ja-JP" altLang="en-US" smtClean="0"/>
              <a:t>2015/8/4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188027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AD8F3A-A876-4DBA-83B1-9FC1182B8645}" type="datetime1">
              <a:rPr kumimoji="1" lang="ja-JP" altLang="en-US" smtClean="0"/>
              <a:t>2015/8/4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1383519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C2BBF4A-39E0-466E-A7AD-41B530543B18}" type="datetime1">
              <a:rPr kumimoji="1" lang="ja-JP" altLang="en-US" smtClean="0"/>
              <a:t>2015/8/4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1950843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F4856F-C0FC-4F99-B79B-F8F007C27C65}" type="datetime1">
              <a:rPr kumimoji="1" lang="ja-JP" altLang="en-US" smtClean="0"/>
              <a:t>2015/8/4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225975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B712F3-B404-499D-ACC0-70DB87EC61BF}" type="datetime1">
              <a:rPr kumimoji="1" lang="ja-JP" altLang="en-US" smtClean="0"/>
              <a:t>2015/8/4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356558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7B3D4C-7B72-4072-B597-B87C2D2DDCBA}" type="datetime1">
              <a:rPr kumimoji="1" lang="ja-JP" altLang="en-US" smtClean="0"/>
              <a:t>2015/8/4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3522971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63F3E-0FF9-4AAD-A885-AF7B39B5F661}" type="datetime1">
              <a:rPr kumimoji="1" lang="ja-JP" altLang="en-US" smtClean="0"/>
              <a:t>2015/8/4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F9C0F-C439-4A71-859A-461876196EEE}" type="slidenum">
              <a:rPr kumimoji="1" lang="ja-JP" altLang="en-US" smtClean="0"/>
              <a:t>‹#›</a:t>
            </a:fld>
            <a:endParaRPr kumimoji="1" lang="ja-JP" altLang="en-US"/>
          </a:p>
        </p:txBody>
      </p:sp>
    </p:spTree>
    <p:extLst>
      <p:ext uri="{BB962C8B-B14F-4D97-AF65-F5344CB8AC3E}">
        <p14:creationId xmlns:p14="http://schemas.microsoft.com/office/powerpoint/2010/main" val="335584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7659" y="101385"/>
            <a:ext cx="8915400" cy="494527"/>
          </a:xfrm>
          <a:ln>
            <a:solidFill>
              <a:schemeClr val="tx2">
                <a:lumMod val="60000"/>
                <a:lumOff val="40000"/>
              </a:schemeClr>
            </a:solidFill>
          </a:ln>
        </p:spPr>
        <p:txBody>
          <a:bodyPr>
            <a:noAutofit/>
          </a:bodyPr>
          <a:lstStyle/>
          <a:p>
            <a:r>
              <a:rPr kumimoji="1" lang="ja-JP" altLang="en-US" sz="2800" dirty="0" smtClean="0"/>
              <a:t>感染症危険情報　発出の目安</a:t>
            </a:r>
            <a:endParaRPr kumimoji="1" lang="ja-JP" altLang="en-US" sz="2800" dirty="0"/>
          </a:p>
        </p:txBody>
      </p:sp>
      <p:sp>
        <p:nvSpPr>
          <p:cNvPr id="26" name="テキスト ボックス 25"/>
          <p:cNvSpPr txBox="1"/>
          <p:nvPr/>
        </p:nvSpPr>
        <p:spPr>
          <a:xfrm>
            <a:off x="544254" y="1660448"/>
            <a:ext cx="9008804" cy="1107996"/>
          </a:xfrm>
          <a:prstGeom prst="rect">
            <a:avLst/>
          </a:prstGeom>
          <a:solidFill>
            <a:srgbClr val="99CCFF"/>
          </a:solidFill>
          <a:ln>
            <a:solidFill>
              <a:schemeClr val="tx2"/>
            </a:solidFill>
          </a:ln>
        </p:spPr>
        <p:txBody>
          <a:bodyPr wrap="square" rtlCol="0">
            <a:spAutoFit/>
          </a:bodyPr>
          <a:lstStyle/>
          <a:p>
            <a:r>
              <a:rPr kumimoji="1" lang="ja-JP" altLang="en-US" b="1" dirty="0" smtClean="0">
                <a:latin typeface="+mj-ea"/>
                <a:ea typeface="+mj-ea"/>
              </a:rPr>
              <a:t>「</a:t>
            </a:r>
            <a:r>
              <a:rPr kumimoji="1" lang="ja-JP" altLang="en-US" b="1" u="sng" dirty="0" smtClean="0">
                <a:latin typeface="+mj-ea"/>
                <a:ea typeface="+mj-ea"/>
              </a:rPr>
              <a:t>レベル１：十分注意してください。</a:t>
            </a:r>
            <a:r>
              <a:rPr kumimoji="1" lang="ja-JP" altLang="en-US" b="1" dirty="0" smtClean="0">
                <a:latin typeface="+mj-ea"/>
                <a:ea typeface="+mj-ea"/>
              </a:rPr>
              <a:t>」</a:t>
            </a:r>
            <a:endParaRPr kumimoji="1" lang="en-US" altLang="ja-JP" b="1" dirty="0" smtClean="0">
              <a:latin typeface="+mj-ea"/>
              <a:ea typeface="+mj-ea"/>
            </a:endParaRPr>
          </a:p>
          <a:p>
            <a:endParaRPr lang="en-US" altLang="ja-JP" sz="1600" b="1" dirty="0" smtClean="0">
              <a:latin typeface="+mj-ea"/>
              <a:ea typeface="+mj-ea"/>
            </a:endParaRPr>
          </a:p>
          <a:p>
            <a:r>
              <a:rPr lang="ja-JP" altLang="en-US" sz="1600" b="1" dirty="0" smtClean="0">
                <a:latin typeface="+mj-ea"/>
                <a:ea typeface="+mj-ea"/>
              </a:rPr>
              <a:t>・特定の感染症に対し，国際保健規則（ＩＨＲ）第４９条に規定する緊急委員会が開催され，同委員会の結果から，渡航に危険が伴うと認められる場合等</a:t>
            </a:r>
            <a:r>
              <a:rPr lang="ja-JP" altLang="en-US" sz="1600" b="1" dirty="0">
                <a:latin typeface="+mj-ea"/>
                <a:ea typeface="+mj-ea"/>
              </a:rPr>
              <a:t>。</a:t>
            </a:r>
            <a:endParaRPr lang="en-US" altLang="ja-JP" sz="1600" b="1" dirty="0" smtClean="0">
              <a:latin typeface="+mj-ea"/>
              <a:ea typeface="+mj-ea"/>
            </a:endParaRPr>
          </a:p>
        </p:txBody>
      </p:sp>
      <p:sp>
        <p:nvSpPr>
          <p:cNvPr id="27" name="テキスト ボックス 26"/>
          <p:cNvSpPr txBox="1"/>
          <p:nvPr/>
        </p:nvSpPr>
        <p:spPr>
          <a:xfrm>
            <a:off x="542038" y="2919297"/>
            <a:ext cx="9009245" cy="1107996"/>
          </a:xfrm>
          <a:prstGeom prst="rect">
            <a:avLst/>
          </a:prstGeom>
          <a:solidFill>
            <a:srgbClr val="CC99FF"/>
          </a:solidFill>
          <a:ln>
            <a:solidFill>
              <a:schemeClr val="tx2"/>
            </a:solidFill>
          </a:ln>
        </p:spPr>
        <p:txBody>
          <a:bodyPr wrap="square" rtlCol="0">
            <a:spAutoFit/>
          </a:bodyPr>
          <a:lstStyle/>
          <a:p>
            <a:r>
              <a:rPr kumimoji="1" lang="ja-JP" altLang="en-US" b="1" dirty="0" smtClean="0">
                <a:latin typeface="+mn-ea"/>
              </a:rPr>
              <a:t>「</a:t>
            </a:r>
            <a:r>
              <a:rPr kumimoji="1" lang="ja-JP" altLang="en-US" b="1" u="sng" dirty="0" smtClean="0">
                <a:latin typeface="+mn-ea"/>
              </a:rPr>
              <a:t>レベル２：不要不急の渡航は止めてください。</a:t>
            </a:r>
            <a:r>
              <a:rPr kumimoji="1" lang="ja-JP" altLang="en-US" b="1" dirty="0" smtClean="0">
                <a:latin typeface="+mn-ea"/>
              </a:rPr>
              <a:t>」</a:t>
            </a:r>
            <a:endParaRPr kumimoji="1" lang="en-US" altLang="ja-JP" b="1" dirty="0" smtClean="0">
              <a:latin typeface="+mn-ea"/>
            </a:endParaRPr>
          </a:p>
          <a:p>
            <a:endParaRPr lang="en-US" altLang="ja-JP" sz="1600" b="1" dirty="0" smtClean="0">
              <a:latin typeface="+mn-ea"/>
            </a:endParaRPr>
          </a:p>
          <a:p>
            <a:r>
              <a:rPr lang="ja-JP" altLang="en-US" sz="1600" b="1" dirty="0" smtClean="0">
                <a:latin typeface="+mn-ea"/>
              </a:rPr>
              <a:t>・特定の感染症に対し，ＩＨＲ第４９条に規定する緊急委員会において，同第１２条に規定する「国際的に懸念される公衆の保健上の緊急事態（ＰＨＥＩＣ）」が発出される場合等。</a:t>
            </a:r>
            <a:endParaRPr lang="en-US" altLang="ja-JP" sz="1600" b="1" dirty="0" smtClean="0">
              <a:latin typeface="+mn-ea"/>
            </a:endParaRPr>
          </a:p>
        </p:txBody>
      </p:sp>
      <p:sp>
        <p:nvSpPr>
          <p:cNvPr id="29" name="テキスト ボックス 28"/>
          <p:cNvSpPr txBox="1"/>
          <p:nvPr/>
        </p:nvSpPr>
        <p:spPr>
          <a:xfrm>
            <a:off x="542037" y="4211730"/>
            <a:ext cx="9009245" cy="1107996"/>
          </a:xfrm>
          <a:prstGeom prst="rect">
            <a:avLst/>
          </a:prstGeom>
          <a:solidFill>
            <a:srgbClr val="663399"/>
          </a:solidFill>
          <a:ln>
            <a:solidFill>
              <a:schemeClr val="tx2"/>
            </a:solidFill>
          </a:ln>
        </p:spPr>
        <p:txBody>
          <a:bodyPr wrap="square" rtlCol="0">
            <a:spAutoFit/>
          </a:bodyPr>
          <a:lstStyle/>
          <a:p>
            <a:r>
              <a:rPr kumimoji="1" lang="ja-JP" altLang="en-US" b="1" dirty="0" smtClean="0">
                <a:solidFill>
                  <a:schemeClr val="bg1"/>
                </a:solidFill>
                <a:latin typeface="+mn-ea"/>
              </a:rPr>
              <a:t>「</a:t>
            </a:r>
            <a:r>
              <a:rPr kumimoji="1" lang="ja-JP" altLang="en-US" b="1" u="sng" dirty="0" smtClean="0">
                <a:solidFill>
                  <a:schemeClr val="bg1"/>
                </a:solidFill>
                <a:latin typeface="+mn-ea"/>
              </a:rPr>
              <a:t>レベル３：渡航は止めてください。（渡航中止勧告）</a:t>
            </a:r>
            <a:r>
              <a:rPr kumimoji="1" lang="ja-JP" altLang="en-US" b="1" dirty="0" smtClean="0">
                <a:solidFill>
                  <a:schemeClr val="bg1"/>
                </a:solidFill>
                <a:latin typeface="+mn-ea"/>
              </a:rPr>
              <a:t>」</a:t>
            </a:r>
            <a:endParaRPr kumimoji="1" lang="en-US" altLang="ja-JP" b="1" dirty="0" smtClean="0">
              <a:solidFill>
                <a:schemeClr val="bg1"/>
              </a:solidFill>
              <a:latin typeface="+mn-ea"/>
            </a:endParaRPr>
          </a:p>
          <a:p>
            <a:r>
              <a:rPr kumimoji="1" lang="ja-JP" altLang="en-US" sz="1600" b="1" dirty="0" smtClean="0">
                <a:solidFill>
                  <a:schemeClr val="bg1"/>
                </a:solidFill>
                <a:latin typeface="+mn-ea"/>
              </a:rPr>
              <a:t>・特定の感染症に対し，ＩＨＲ第４９条に規定する緊急委員会において，同第１２条に規定する「</a:t>
            </a:r>
            <a:r>
              <a:rPr lang="ja-JP" altLang="en-US" sz="1600" b="1" dirty="0">
                <a:solidFill>
                  <a:schemeClr val="bg1"/>
                </a:solidFill>
                <a:latin typeface="+mn-ea"/>
              </a:rPr>
              <a:t>国際的に懸念される公衆の保健上の緊急事態（ＰＨＥＩＣ）</a:t>
            </a:r>
            <a:r>
              <a:rPr lang="ja-JP" altLang="en-US" sz="1600" b="1" dirty="0" smtClean="0">
                <a:solidFill>
                  <a:schemeClr val="bg1"/>
                </a:solidFill>
                <a:latin typeface="+mn-ea"/>
              </a:rPr>
              <a:t>」が発出され，ＷＨＯが感染拡大防止のために貿易・渡航制限を認める場合等。</a:t>
            </a:r>
            <a:endParaRPr kumimoji="1" lang="en-US" altLang="ja-JP" sz="1600" b="1" dirty="0" smtClean="0">
              <a:solidFill>
                <a:schemeClr val="bg1"/>
              </a:solidFill>
              <a:latin typeface="+mn-ea"/>
            </a:endParaRPr>
          </a:p>
        </p:txBody>
      </p:sp>
      <p:sp>
        <p:nvSpPr>
          <p:cNvPr id="30" name="テキスト ボックス 29"/>
          <p:cNvSpPr txBox="1"/>
          <p:nvPr/>
        </p:nvSpPr>
        <p:spPr>
          <a:xfrm>
            <a:off x="544254" y="5510756"/>
            <a:ext cx="9010578" cy="1107996"/>
          </a:xfrm>
          <a:prstGeom prst="rect">
            <a:avLst/>
          </a:prstGeom>
          <a:solidFill>
            <a:srgbClr val="333399"/>
          </a:solidFill>
          <a:ln>
            <a:solidFill>
              <a:schemeClr val="tx2"/>
            </a:solidFill>
          </a:ln>
        </p:spPr>
        <p:txBody>
          <a:bodyPr wrap="square" rtlCol="0">
            <a:spAutoFit/>
          </a:bodyPr>
          <a:lstStyle/>
          <a:p>
            <a:r>
              <a:rPr kumimoji="1" lang="ja-JP" altLang="en-US" b="1" dirty="0" smtClean="0">
                <a:solidFill>
                  <a:schemeClr val="bg1"/>
                </a:solidFill>
                <a:latin typeface="+mj-ea"/>
                <a:ea typeface="+mj-ea"/>
              </a:rPr>
              <a:t>「</a:t>
            </a:r>
            <a:r>
              <a:rPr kumimoji="1" lang="ja-JP" altLang="en-US" b="1" u="sng" dirty="0" smtClean="0">
                <a:solidFill>
                  <a:schemeClr val="bg1"/>
                </a:solidFill>
                <a:latin typeface="+mj-ea"/>
                <a:ea typeface="+mj-ea"/>
              </a:rPr>
              <a:t>レベル４：退避してください。渡航は止めてください。（退避勧告）</a:t>
            </a:r>
            <a:r>
              <a:rPr kumimoji="1" lang="ja-JP" altLang="en-US" b="1" dirty="0" smtClean="0">
                <a:solidFill>
                  <a:schemeClr val="bg1"/>
                </a:solidFill>
                <a:latin typeface="+mj-ea"/>
                <a:ea typeface="+mj-ea"/>
              </a:rPr>
              <a:t>」</a:t>
            </a:r>
            <a:endParaRPr kumimoji="1" lang="en-US" altLang="ja-JP" b="1" dirty="0" smtClean="0">
              <a:solidFill>
                <a:schemeClr val="bg1"/>
              </a:solidFill>
              <a:latin typeface="+mj-ea"/>
              <a:ea typeface="+mj-ea"/>
            </a:endParaRPr>
          </a:p>
          <a:p>
            <a:r>
              <a:rPr kumimoji="1" lang="ja-JP" altLang="en-US" sz="1600" b="1" dirty="0" smtClean="0">
                <a:solidFill>
                  <a:schemeClr val="bg1"/>
                </a:solidFill>
                <a:latin typeface="+mj-ea"/>
                <a:ea typeface="+mj-ea"/>
              </a:rPr>
              <a:t>・特定の感染症に対し，ＩＨＲ第４９条に規定する緊急委員会において，同第１２条に規定する「</a:t>
            </a:r>
            <a:r>
              <a:rPr lang="ja-JP" altLang="en-US" sz="1600" b="1" dirty="0">
                <a:solidFill>
                  <a:schemeClr val="bg1"/>
                </a:solidFill>
                <a:latin typeface="+mn-ea"/>
              </a:rPr>
              <a:t>国際的に懸念される公衆の保健上の緊急事態（ＰＨＥＩＣ）」が発出</a:t>
            </a:r>
            <a:r>
              <a:rPr lang="ja-JP" altLang="en-US" sz="1600" b="1" dirty="0" smtClean="0">
                <a:solidFill>
                  <a:schemeClr val="bg1"/>
                </a:solidFill>
                <a:latin typeface="+mn-ea"/>
              </a:rPr>
              <a:t>され，ＷＨＯが感染拡大防止のために貿易・渡航制限を認める場合で，現地の医療体制の脆弱性が明白である場合等</a:t>
            </a:r>
            <a:r>
              <a:rPr kumimoji="1" lang="ja-JP" altLang="en-US" sz="1600" b="1" dirty="0" smtClean="0">
                <a:solidFill>
                  <a:schemeClr val="bg1"/>
                </a:solidFill>
                <a:latin typeface="+mj-ea"/>
                <a:ea typeface="+mj-ea"/>
              </a:rPr>
              <a:t>。</a:t>
            </a:r>
            <a:endParaRPr kumimoji="1" lang="en-US" altLang="ja-JP" sz="1600" b="1" dirty="0" smtClean="0">
              <a:solidFill>
                <a:schemeClr val="bg1"/>
              </a:solidFill>
              <a:latin typeface="+mj-ea"/>
              <a:ea typeface="+mj-ea"/>
            </a:endParaRPr>
          </a:p>
        </p:txBody>
      </p:sp>
      <p:sp>
        <p:nvSpPr>
          <p:cNvPr id="3" name="テキスト ボックス 2"/>
          <p:cNvSpPr txBox="1"/>
          <p:nvPr/>
        </p:nvSpPr>
        <p:spPr>
          <a:xfrm>
            <a:off x="542480" y="737118"/>
            <a:ext cx="9008804" cy="923330"/>
          </a:xfrm>
          <a:prstGeom prst="rect">
            <a:avLst/>
          </a:prstGeom>
          <a:noFill/>
        </p:spPr>
        <p:txBody>
          <a:bodyPr wrap="square" rtlCol="0">
            <a:spAutoFit/>
          </a:bodyPr>
          <a:lstStyle/>
          <a:p>
            <a:r>
              <a:rPr kumimoji="1" lang="ja-JP" altLang="en-US" dirty="0" smtClean="0"/>
              <a:t>「感染症危険情報」は，危険情報の４段階のカテゴリーを使用しつつ，ＷＨＯ等国際機関の対応や，発生国・地域の流行状況及び主要国の対応等を総合的に勘案して発出します。具体的な発出の目安は以下のとおりです。</a:t>
            </a:r>
            <a:endParaRPr kumimoji="1" lang="ja-JP" altLang="en-US" dirty="0"/>
          </a:p>
        </p:txBody>
      </p:sp>
    </p:spTree>
    <p:extLst>
      <p:ext uri="{BB962C8B-B14F-4D97-AF65-F5344CB8AC3E}">
        <p14:creationId xmlns:p14="http://schemas.microsoft.com/office/powerpoint/2010/main" val="3455399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299" y="274638"/>
            <a:ext cx="9057759" cy="611770"/>
          </a:xfrm>
          <a:ln w="12700">
            <a:solidFill>
              <a:schemeClr val="accent1"/>
            </a:solidFill>
          </a:ln>
        </p:spPr>
        <p:txBody>
          <a:bodyPr>
            <a:normAutofit/>
          </a:bodyPr>
          <a:lstStyle/>
          <a:p>
            <a:r>
              <a:rPr kumimoji="1" lang="ja-JP" altLang="en-US" sz="2800" dirty="0" smtClean="0"/>
              <a:t>感染症特有の注意事項例</a:t>
            </a:r>
            <a:endParaRPr kumimoji="1" lang="ja-JP" altLang="en-US" sz="2800" dirty="0"/>
          </a:p>
        </p:txBody>
      </p:sp>
      <p:sp>
        <p:nvSpPr>
          <p:cNvPr id="3" name="スライド番号プレースホルダー 2"/>
          <p:cNvSpPr>
            <a:spLocks noGrp="1"/>
          </p:cNvSpPr>
          <p:nvPr>
            <p:ph type="sldNum" sz="quarter" idx="12"/>
          </p:nvPr>
        </p:nvSpPr>
        <p:spPr/>
        <p:txBody>
          <a:bodyPr/>
          <a:lstStyle/>
          <a:p>
            <a:fld id="{9F2F9C0F-C439-4A71-859A-461876196EEE}" type="slidenum">
              <a:rPr kumimoji="1" lang="ja-JP" altLang="en-US" smtClean="0"/>
              <a:t>2</a:t>
            </a:fld>
            <a:endParaRPr kumimoji="1" lang="ja-JP" altLang="en-US"/>
          </a:p>
        </p:txBody>
      </p:sp>
      <p:sp>
        <p:nvSpPr>
          <p:cNvPr id="4" name="正方形/長方形 3"/>
          <p:cNvSpPr/>
          <p:nvPr/>
        </p:nvSpPr>
        <p:spPr>
          <a:xfrm>
            <a:off x="543369" y="2225350"/>
            <a:ext cx="9009689" cy="9610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u="sng" dirty="0" smtClean="0">
                <a:solidFill>
                  <a:schemeClr val="tx1"/>
                </a:solidFill>
              </a:rPr>
              <a:t>「出国できなくなる恐れがありますので，（早期の）退避を検討してください。」</a:t>
            </a:r>
            <a:endParaRPr kumimoji="1" lang="en-US" altLang="ja-JP" b="1" u="sng" dirty="0" smtClean="0">
              <a:solidFill>
                <a:schemeClr val="tx1"/>
              </a:solidFill>
            </a:endParaRPr>
          </a:p>
          <a:p>
            <a:r>
              <a:rPr lang="ja-JP" altLang="en-US" sz="1600" b="1" dirty="0" smtClean="0">
                <a:solidFill>
                  <a:schemeClr val="tx1"/>
                </a:solidFill>
              </a:rPr>
              <a:t>・商業便が運行停止となるなど，出国できなくなる恐れがある場合等。</a:t>
            </a:r>
            <a:endParaRPr lang="en-US" altLang="ja-JP" sz="1600" b="1" dirty="0" smtClean="0">
              <a:solidFill>
                <a:schemeClr val="tx1"/>
              </a:solidFill>
            </a:endParaRPr>
          </a:p>
        </p:txBody>
      </p:sp>
      <p:sp>
        <p:nvSpPr>
          <p:cNvPr id="6" name="正方形/長方形 5"/>
          <p:cNvSpPr/>
          <p:nvPr/>
        </p:nvSpPr>
        <p:spPr>
          <a:xfrm>
            <a:off x="543369" y="3489649"/>
            <a:ext cx="9009689" cy="13902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u="sng" dirty="0" smtClean="0">
                <a:solidFill>
                  <a:schemeClr val="tx1"/>
                </a:solidFill>
              </a:rPr>
              <a:t>「現地で十分な医療が受けられなくなる恐れがありますので，（早期の）退避を検討してください。」</a:t>
            </a:r>
            <a:endParaRPr kumimoji="1" lang="en-US" altLang="ja-JP" b="1" u="sng" dirty="0" smtClean="0">
              <a:solidFill>
                <a:schemeClr val="tx1"/>
              </a:solidFill>
            </a:endParaRPr>
          </a:p>
          <a:p>
            <a:r>
              <a:rPr lang="ja-JP" altLang="en-US" sz="1600" b="1" dirty="0" smtClean="0">
                <a:solidFill>
                  <a:schemeClr val="tx1"/>
                </a:solidFill>
              </a:rPr>
              <a:t>・現地の医療体制が脆弱で，当該感染症及びその他の疾病について十分な医療が受けられない恐れがある場合等。</a:t>
            </a:r>
            <a:endParaRPr kumimoji="1" lang="ja-JP" altLang="en-US" sz="1600" b="1" dirty="0">
              <a:solidFill>
                <a:schemeClr val="tx1"/>
              </a:solidFill>
            </a:endParaRPr>
          </a:p>
        </p:txBody>
      </p:sp>
      <p:sp>
        <p:nvSpPr>
          <p:cNvPr id="10" name="正方形/長方形 9"/>
          <p:cNvSpPr/>
          <p:nvPr/>
        </p:nvSpPr>
        <p:spPr>
          <a:xfrm>
            <a:off x="543369" y="5169161"/>
            <a:ext cx="9009689" cy="11663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u="sng" dirty="0" smtClean="0">
                <a:solidFill>
                  <a:schemeClr val="tx1"/>
                </a:solidFill>
              </a:rPr>
              <a:t>「現地の安全な場所に留まり，感染対策を徹底してください。」</a:t>
            </a:r>
            <a:endParaRPr kumimoji="1" lang="en-US" altLang="ja-JP" b="1" u="sng" dirty="0" smtClean="0">
              <a:solidFill>
                <a:schemeClr val="tx1"/>
              </a:solidFill>
            </a:endParaRPr>
          </a:p>
          <a:p>
            <a:r>
              <a:rPr lang="ja-JP" altLang="en-US" sz="1600" b="1" dirty="0" smtClean="0">
                <a:solidFill>
                  <a:schemeClr val="tx1"/>
                </a:solidFill>
              </a:rPr>
              <a:t>・ＷＨＯの感染拡大封じ込め措置によって封鎖された国・地域の邦人に対し，同措置への協力</a:t>
            </a:r>
            <a:r>
              <a:rPr lang="ja-JP" altLang="en-US" sz="1600" b="1" smtClean="0">
                <a:solidFill>
                  <a:schemeClr val="tx1"/>
                </a:solidFill>
              </a:rPr>
              <a:t>を呼びかける場合</a:t>
            </a:r>
            <a:r>
              <a:rPr lang="ja-JP" altLang="en-US" sz="1600" b="1" dirty="0" smtClean="0">
                <a:solidFill>
                  <a:schemeClr val="tx1"/>
                </a:solidFill>
              </a:rPr>
              <a:t>等。</a:t>
            </a:r>
            <a:endParaRPr kumimoji="1" lang="ja-JP" altLang="en-US" sz="1600" b="1" dirty="0">
              <a:solidFill>
                <a:schemeClr val="tx1"/>
              </a:solidFill>
            </a:endParaRPr>
          </a:p>
        </p:txBody>
      </p:sp>
      <p:sp>
        <p:nvSpPr>
          <p:cNvPr id="5" name="テキスト ボックス 4"/>
          <p:cNvSpPr txBox="1"/>
          <p:nvPr/>
        </p:nvSpPr>
        <p:spPr>
          <a:xfrm>
            <a:off x="543369" y="1091682"/>
            <a:ext cx="9009689" cy="923330"/>
          </a:xfrm>
          <a:prstGeom prst="rect">
            <a:avLst/>
          </a:prstGeom>
          <a:noFill/>
        </p:spPr>
        <p:txBody>
          <a:bodyPr wrap="square" rtlCol="0">
            <a:spAutoFit/>
          </a:bodyPr>
          <a:lstStyle/>
          <a:p>
            <a:r>
              <a:rPr kumimoji="1" lang="ja-JP" altLang="en-US" dirty="0" smtClean="0"/>
              <a:t>国民にとってわかりやすい情報とするため，４段階のカテゴリーごとの表現に収まらない感染症特有の注意事項を状況に応じて追加で付記します。以下は代表的な例であり，実際の状況に応じて柔軟に注意事項を付記</a:t>
            </a:r>
            <a:r>
              <a:rPr lang="ja-JP" altLang="en-US" dirty="0" smtClean="0"/>
              <a:t>し</a:t>
            </a:r>
            <a:r>
              <a:rPr lang="ja-JP" altLang="en-US" dirty="0"/>
              <a:t>ていきます</a:t>
            </a:r>
            <a:r>
              <a:rPr kumimoji="1" lang="ja-JP" altLang="en-US" dirty="0" smtClean="0"/>
              <a:t>。</a:t>
            </a:r>
            <a:endParaRPr kumimoji="1" lang="ja-JP" altLang="en-US" dirty="0"/>
          </a:p>
        </p:txBody>
      </p:sp>
    </p:spTree>
    <p:extLst>
      <p:ext uri="{BB962C8B-B14F-4D97-AF65-F5344CB8AC3E}">
        <p14:creationId xmlns:p14="http://schemas.microsoft.com/office/powerpoint/2010/main" val="458783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3668</TotalTime>
  <Words>525</Words>
  <Application>Microsoft Office PowerPoint</Application>
  <PresentationFormat>A4 210 x 297 mm</PresentationFormat>
  <Paragraphs>22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感染症危険情報　発出の目安</vt:lpstr>
      <vt:lpstr>感染症特有の注意事項例</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情報通信課</cp:lastModifiedBy>
  <cp:revision>217</cp:revision>
  <cp:lastPrinted>2015-08-04T12:29:17Z</cp:lastPrinted>
  <dcterms:created xsi:type="dcterms:W3CDTF">2015-02-24T09:34:27Z</dcterms:created>
  <dcterms:modified xsi:type="dcterms:W3CDTF">2015-08-04T12:29:29Z</dcterms:modified>
</cp:coreProperties>
</file>