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5" r:id="rId6"/>
    <p:sldId id="264" r:id="rId7"/>
    <p:sldId id="266" r:id="rId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2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sz="1000"/>
            </a:pPr>
            <a:r>
              <a:rPr kumimoji="1" lang="en-US" altLang="ja-JP" sz="1000" b="1" i="0" u="none" strike="noStrike" baseline="0" dirty="0" err="1" smtClean="0">
                <a:effectLst/>
              </a:rPr>
              <a:t>Số</a:t>
            </a:r>
            <a:r>
              <a:rPr kumimoji="1" lang="en-US" altLang="ja-JP" sz="1000" b="1" i="0" u="none" strike="noStrike" baseline="0" dirty="0" smtClean="0">
                <a:effectLst/>
              </a:rPr>
              <a:t> </a:t>
            </a:r>
            <a:r>
              <a:rPr kumimoji="1" lang="en-US" altLang="ja-JP" sz="1000" b="1" i="0" u="none" strike="noStrike" baseline="0" dirty="0" err="1" smtClean="0">
                <a:effectLst/>
              </a:rPr>
              <a:t>lượng</a:t>
            </a:r>
            <a:r>
              <a:rPr kumimoji="1" lang="en-US" altLang="ja-JP" sz="1000" b="1" i="0" u="none" strike="noStrike" baseline="0" dirty="0" smtClean="0">
                <a:effectLst/>
              </a:rPr>
              <a:t> Du </a:t>
            </a:r>
            <a:r>
              <a:rPr kumimoji="1" lang="en-US" altLang="ja-JP" sz="1000" b="1" i="0" u="none" strike="noStrike" baseline="0" dirty="0" err="1" smtClean="0">
                <a:effectLst/>
              </a:rPr>
              <a:t>học</a:t>
            </a:r>
            <a:r>
              <a:rPr kumimoji="1" lang="en-US" altLang="ja-JP" sz="1000" b="1" i="0" u="none" strike="noStrike" baseline="0" dirty="0" smtClean="0">
                <a:effectLst/>
              </a:rPr>
              <a:t> </a:t>
            </a:r>
            <a:r>
              <a:rPr kumimoji="1" lang="en-US" altLang="ja-JP" sz="1000" b="1" i="0" u="none" strike="noStrike" baseline="0" dirty="0" err="1" smtClean="0">
                <a:effectLst/>
              </a:rPr>
              <a:t>sinh</a:t>
            </a:r>
            <a:r>
              <a:rPr kumimoji="1" lang="en-US" altLang="ja-JP" sz="1000" b="1" i="0" u="none" strike="noStrike" baseline="0" dirty="0" smtClean="0">
                <a:effectLst/>
              </a:rPr>
              <a:t>, </a:t>
            </a:r>
            <a:r>
              <a:rPr kumimoji="1" lang="en-US" altLang="ja-JP" sz="1000" b="1" i="0" u="none" strike="noStrike" baseline="0" dirty="0" err="1" smtClean="0">
                <a:effectLst/>
              </a:rPr>
              <a:t>Thực</a:t>
            </a:r>
            <a:r>
              <a:rPr kumimoji="1" lang="en-US" altLang="ja-JP" sz="1000" b="1" i="0" u="none" strike="noStrike" baseline="0" dirty="0" smtClean="0">
                <a:effectLst/>
              </a:rPr>
              <a:t> </a:t>
            </a:r>
            <a:r>
              <a:rPr kumimoji="1" lang="en-US" altLang="ja-JP" sz="1000" b="1" i="0" u="none" strike="noStrike" baseline="0" dirty="0" err="1" smtClean="0">
                <a:effectLst/>
              </a:rPr>
              <a:t>tập</a:t>
            </a:r>
            <a:r>
              <a:rPr kumimoji="1" lang="en-US" altLang="ja-JP" sz="1000" b="1" i="0" u="none" strike="noStrike" baseline="0" dirty="0" smtClean="0">
                <a:effectLst/>
              </a:rPr>
              <a:t> </a:t>
            </a:r>
            <a:r>
              <a:rPr kumimoji="1" lang="en-US" altLang="ja-JP" sz="1000" b="1" i="0" u="none" strike="noStrike" baseline="0" dirty="0" err="1" smtClean="0">
                <a:effectLst/>
              </a:rPr>
              <a:t>sinh</a:t>
            </a:r>
            <a:r>
              <a:rPr kumimoji="1" lang="en-US" altLang="ja-JP" sz="1000" b="1" i="0" u="none" strike="noStrike" baseline="0" dirty="0" smtClean="0">
                <a:effectLst/>
              </a:rPr>
              <a:t> </a:t>
            </a:r>
            <a:r>
              <a:rPr kumimoji="1" lang="en-US" altLang="ja-JP" sz="1000" b="1" i="0" u="none" strike="noStrike" baseline="0" dirty="0" err="1" smtClean="0">
                <a:effectLst/>
              </a:rPr>
              <a:t>kỹ</a:t>
            </a:r>
            <a:r>
              <a:rPr kumimoji="1" lang="en-US" altLang="ja-JP" sz="1000" b="1" i="0" u="none" strike="noStrike" baseline="0" dirty="0" smtClean="0">
                <a:effectLst/>
              </a:rPr>
              <a:t> </a:t>
            </a:r>
            <a:r>
              <a:rPr kumimoji="1" lang="en-US" altLang="ja-JP" sz="1000" b="1" i="0" u="none" strike="noStrike" baseline="0" dirty="0" err="1" smtClean="0">
                <a:effectLst/>
              </a:rPr>
              <a:t>năng</a:t>
            </a:r>
            <a:r>
              <a:rPr kumimoji="1" lang="en-US" altLang="ja-JP" sz="1000" b="1" i="0" u="none" strike="noStrike" baseline="0" dirty="0" smtClean="0">
                <a:effectLst/>
              </a:rPr>
              <a:t> </a:t>
            </a:r>
            <a:r>
              <a:rPr kumimoji="1" lang="en-US" altLang="ja-JP" sz="1000" b="1" i="0" u="none" strike="noStrike" baseline="0" dirty="0" err="1" smtClean="0">
                <a:effectLst/>
              </a:rPr>
              <a:t>Việt</a:t>
            </a:r>
            <a:r>
              <a:rPr kumimoji="1" lang="en-US" altLang="ja-JP" sz="1000" b="1" i="0" u="none" strike="noStrike" baseline="0" dirty="0" smtClean="0">
                <a:effectLst/>
              </a:rPr>
              <a:t> Nam </a:t>
            </a:r>
            <a:r>
              <a:rPr kumimoji="1" lang="en-US" altLang="ja-JP" sz="1000" b="1" i="0" u="none" strike="noStrike" baseline="0" dirty="0" err="1" smtClean="0">
                <a:effectLst/>
              </a:rPr>
              <a:t>tại</a:t>
            </a:r>
            <a:r>
              <a:rPr kumimoji="1" lang="en-US" altLang="ja-JP" sz="1000" b="1" i="0" u="none" strike="noStrike" baseline="0" dirty="0" smtClean="0">
                <a:effectLst/>
              </a:rPr>
              <a:t> </a:t>
            </a:r>
            <a:r>
              <a:rPr kumimoji="1" lang="en-US" altLang="ja-JP" sz="1000" b="1" i="0" u="none" strike="noStrike" baseline="0" dirty="0" err="1" smtClean="0">
                <a:effectLst/>
              </a:rPr>
              <a:t>Nhật</a:t>
            </a:r>
            <a:r>
              <a:rPr kumimoji="1" lang="en-US" altLang="ja-JP" sz="1000" b="1" i="0" u="none" strike="noStrike" baseline="0" dirty="0" smtClean="0">
                <a:effectLst/>
              </a:rPr>
              <a:t> </a:t>
            </a:r>
            <a:r>
              <a:rPr kumimoji="1" lang="en-US" altLang="ja-JP" sz="1000" b="1" i="0" u="none" strike="noStrike" baseline="0" dirty="0" err="1" smtClean="0">
                <a:effectLst/>
              </a:rPr>
              <a:t>Bản</a:t>
            </a:r>
            <a:r>
              <a:rPr kumimoji="1" lang="en-US" altLang="ja-JP" sz="1000" b="1" i="0" u="none" strike="noStrike" baseline="0" dirty="0" smtClean="0">
                <a:effectLst/>
              </a:rPr>
              <a:t> qua </a:t>
            </a:r>
            <a:r>
              <a:rPr kumimoji="1" lang="en-US" altLang="ja-JP" sz="1000" b="1" i="0" u="none" strike="noStrike" baseline="0" dirty="0" err="1" smtClean="0">
                <a:effectLst/>
              </a:rPr>
              <a:t>các</a:t>
            </a:r>
            <a:r>
              <a:rPr kumimoji="1" lang="en-US" altLang="ja-JP" sz="1000" b="1" i="0" u="none" strike="noStrike" baseline="0" dirty="0" smtClean="0">
                <a:effectLst/>
              </a:rPr>
              <a:t> </a:t>
            </a:r>
            <a:r>
              <a:rPr kumimoji="1" lang="en-US" altLang="ja-JP" sz="1000" b="1" i="0" u="none" strike="noStrike" baseline="0" dirty="0" err="1" smtClean="0">
                <a:effectLst/>
              </a:rPr>
              <a:t>năm</a:t>
            </a:r>
            <a:endParaRPr lang="ja-JP" altLang="en-US" sz="1000" dirty="0"/>
          </a:p>
        </c:rich>
      </c:tx>
      <c:layout>
        <c:manualLayout>
          <c:xMode val="edge"/>
          <c:yMode val="edge"/>
          <c:x val="0.17188785255651551"/>
          <c:y val="2.0377905857284058E-2"/>
        </c:manualLayout>
      </c:layout>
      <c:overlay val="0"/>
    </c:title>
    <c:autoTitleDeleted val="0"/>
    <c:plotArea>
      <c:layout>
        <c:manualLayout>
          <c:layoutTarget val="inner"/>
          <c:xMode val="edge"/>
          <c:yMode val="edge"/>
          <c:x val="0.13525240594925633"/>
          <c:y val="0.14420561036963664"/>
          <c:w val="0.78696981627296592"/>
          <c:h val="0.62645326103957044"/>
        </c:manualLayout>
      </c:layout>
      <c:lineChart>
        <c:grouping val="standard"/>
        <c:varyColors val="0"/>
        <c:ser>
          <c:idx val="0"/>
          <c:order val="0"/>
          <c:tx>
            <c:strRef>
              <c:f>Sheet1!$B$1</c:f>
              <c:strCache>
                <c:ptCount val="1"/>
                <c:pt idx="0">
                  <c:v>留学</c:v>
                </c:pt>
              </c:strCache>
            </c:strRef>
          </c:tx>
          <c:marker>
            <c:symbol val="none"/>
          </c:marker>
          <c:cat>
            <c:strRef>
              <c:f>Sheet1!$A$2:$A$9</c:f>
              <c:strCache>
                <c:ptCount val="8"/>
                <c:pt idx="0">
                  <c:v>2010年</c:v>
                </c:pt>
                <c:pt idx="1">
                  <c:v>2011年</c:v>
                </c:pt>
                <c:pt idx="2">
                  <c:v>2012年</c:v>
                </c:pt>
                <c:pt idx="3">
                  <c:v>2013年</c:v>
                </c:pt>
                <c:pt idx="4">
                  <c:v>2014年</c:v>
                </c:pt>
                <c:pt idx="5">
                  <c:v>2015年</c:v>
                </c:pt>
                <c:pt idx="6">
                  <c:v>2016年</c:v>
                </c:pt>
                <c:pt idx="7">
                  <c:v>2017年6月</c:v>
                </c:pt>
              </c:strCache>
            </c:strRef>
          </c:cat>
          <c:val>
            <c:numRef>
              <c:f>Sheet1!$B$2:$B$9</c:f>
              <c:numCache>
                <c:formatCode>#,##0_);[Red]\(#,##0\)</c:formatCode>
                <c:ptCount val="8"/>
                <c:pt idx="0">
                  <c:v>5147</c:v>
                </c:pt>
                <c:pt idx="1">
                  <c:v>5767</c:v>
                </c:pt>
                <c:pt idx="2">
                  <c:v>8811</c:v>
                </c:pt>
                <c:pt idx="3">
                  <c:v>21232</c:v>
                </c:pt>
                <c:pt idx="4">
                  <c:v>32804</c:v>
                </c:pt>
                <c:pt idx="5">
                  <c:v>49809</c:v>
                </c:pt>
                <c:pt idx="6">
                  <c:v>62422</c:v>
                </c:pt>
                <c:pt idx="7">
                  <c:v>69565</c:v>
                </c:pt>
              </c:numCache>
            </c:numRef>
          </c:val>
          <c:smooth val="0"/>
        </c:ser>
        <c:ser>
          <c:idx val="1"/>
          <c:order val="1"/>
          <c:tx>
            <c:strRef>
              <c:f>Sheet1!$C$1</c:f>
              <c:strCache>
                <c:ptCount val="1"/>
                <c:pt idx="0">
                  <c:v>技能実習・研修</c:v>
                </c:pt>
              </c:strCache>
            </c:strRef>
          </c:tx>
          <c:marker>
            <c:symbol val="none"/>
          </c:marker>
          <c:cat>
            <c:strRef>
              <c:f>Sheet1!$A$2:$A$9</c:f>
              <c:strCache>
                <c:ptCount val="8"/>
                <c:pt idx="0">
                  <c:v>2010年</c:v>
                </c:pt>
                <c:pt idx="1">
                  <c:v>2011年</c:v>
                </c:pt>
                <c:pt idx="2">
                  <c:v>2012年</c:v>
                </c:pt>
                <c:pt idx="3">
                  <c:v>2013年</c:v>
                </c:pt>
                <c:pt idx="4">
                  <c:v>2014年</c:v>
                </c:pt>
                <c:pt idx="5">
                  <c:v>2015年</c:v>
                </c:pt>
                <c:pt idx="6">
                  <c:v>2016年</c:v>
                </c:pt>
                <c:pt idx="7">
                  <c:v>2017年6月</c:v>
                </c:pt>
              </c:strCache>
            </c:strRef>
          </c:cat>
          <c:val>
            <c:numRef>
              <c:f>Sheet1!$C$2:$C$9</c:f>
              <c:numCache>
                <c:formatCode>#,##0_);[Red]\(#,##0\)</c:formatCode>
                <c:ptCount val="8"/>
                <c:pt idx="0">
                  <c:v>7922</c:v>
                </c:pt>
                <c:pt idx="1">
                  <c:v>13524</c:v>
                </c:pt>
                <c:pt idx="2">
                  <c:v>16715</c:v>
                </c:pt>
                <c:pt idx="3">
                  <c:v>21632</c:v>
                </c:pt>
                <c:pt idx="4">
                  <c:v>34039</c:v>
                </c:pt>
                <c:pt idx="5">
                  <c:v>57581</c:v>
                </c:pt>
                <c:pt idx="6">
                  <c:v>88211</c:v>
                </c:pt>
                <c:pt idx="7">
                  <c:v>104802</c:v>
                </c:pt>
              </c:numCache>
            </c:numRef>
          </c:val>
          <c:smooth val="0"/>
        </c:ser>
        <c:dLbls>
          <c:showLegendKey val="0"/>
          <c:showVal val="0"/>
          <c:showCatName val="0"/>
          <c:showSerName val="0"/>
          <c:showPercent val="0"/>
          <c:showBubbleSize val="0"/>
        </c:dLbls>
        <c:marker val="1"/>
        <c:smooth val="0"/>
        <c:axId val="43673088"/>
        <c:axId val="43674624"/>
      </c:lineChart>
      <c:catAx>
        <c:axId val="43673088"/>
        <c:scaling>
          <c:orientation val="minMax"/>
        </c:scaling>
        <c:delete val="0"/>
        <c:axPos val="b"/>
        <c:majorTickMark val="none"/>
        <c:minorTickMark val="none"/>
        <c:tickLblPos val="nextTo"/>
        <c:txPr>
          <a:bodyPr/>
          <a:lstStyle/>
          <a:p>
            <a:pPr>
              <a:defRPr lang="ja-JP" sz="900"/>
            </a:pPr>
            <a:endParaRPr lang="ja-JP"/>
          </a:p>
        </c:txPr>
        <c:crossAx val="43674624"/>
        <c:crosses val="autoZero"/>
        <c:auto val="1"/>
        <c:lblAlgn val="ctr"/>
        <c:lblOffset val="100"/>
        <c:noMultiLvlLbl val="0"/>
      </c:catAx>
      <c:valAx>
        <c:axId val="43674624"/>
        <c:scaling>
          <c:orientation val="minMax"/>
        </c:scaling>
        <c:delete val="0"/>
        <c:axPos val="l"/>
        <c:majorGridlines/>
        <c:numFmt formatCode="#,##0_);[Red]\(#,##0\)" sourceLinked="1"/>
        <c:majorTickMark val="none"/>
        <c:minorTickMark val="none"/>
        <c:tickLblPos val="nextTo"/>
        <c:txPr>
          <a:bodyPr/>
          <a:lstStyle/>
          <a:p>
            <a:pPr>
              <a:defRPr lang="ja-JP" sz="900"/>
            </a:pPr>
            <a:endParaRPr lang="ja-JP"/>
          </a:p>
        </c:txPr>
        <c:crossAx val="43673088"/>
        <c:crosses val="autoZero"/>
        <c:crossBetween val="between"/>
      </c:valAx>
      <c:spPr>
        <a:ln>
          <a:solidFill>
            <a:schemeClr val="tx1"/>
          </a:solidFill>
        </a:ln>
      </c:spPr>
    </c:plotArea>
    <c:legend>
      <c:legendPos val="r"/>
      <c:layout>
        <c:manualLayout>
          <c:xMode val="edge"/>
          <c:yMode val="edge"/>
          <c:x val="0.18350847174775847"/>
          <c:y val="0.18030375110786717"/>
          <c:w val="0.3853568410839035"/>
          <c:h val="0.19329838121057297"/>
        </c:manualLayout>
      </c:layout>
      <c:overlay val="0"/>
      <c:spPr>
        <a:solidFill>
          <a:schemeClr val="bg1"/>
        </a:solidFill>
        <a:ln>
          <a:solidFill>
            <a:schemeClr val="bg1">
              <a:lumMod val="65000"/>
            </a:schemeClr>
          </a:solidFill>
        </a:ln>
      </c:spPr>
      <c:txPr>
        <a:bodyPr/>
        <a:lstStyle/>
        <a:p>
          <a:pPr>
            <a:defRPr lang="ja-JP" sz="9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999" b="0" i="0" u="none" strike="noStrike" baseline="0">
                <a:solidFill>
                  <a:srgbClr val="000000"/>
                </a:solidFill>
                <a:latin typeface="Calibri"/>
                <a:ea typeface="Calibri"/>
                <a:cs typeface="Calibri"/>
              </a:defRPr>
            </a:pPr>
            <a:r>
              <a:rPr lang="ja-JP" altLang="en-US" sz="999" b="0" i="0" u="none" strike="noStrike" baseline="0">
                <a:solidFill>
                  <a:srgbClr val="000000"/>
                </a:solidFill>
                <a:latin typeface="Times New Roman"/>
                <a:cs typeface="Times New Roman"/>
              </a:rPr>
              <a:t>Xu hướng thương mại Nhật- Việt </a:t>
            </a:r>
            <a:r>
              <a:rPr lang="ja-JP" altLang="en-US" sz="999" b="0" i="0" u="none" strike="noStrike" baseline="0">
                <a:solidFill>
                  <a:srgbClr val="000000"/>
                </a:solidFill>
                <a:latin typeface="ＭＳ Ｐゴシック"/>
                <a:ea typeface="ＭＳ Ｐゴシック"/>
                <a:cs typeface="Times New Roman"/>
              </a:rPr>
              <a:t>（</a:t>
            </a:r>
            <a:r>
              <a:rPr lang="ja-JP" altLang="en-US" sz="999" b="0" i="0" u="none" strike="noStrike" baseline="0">
                <a:solidFill>
                  <a:srgbClr val="000000"/>
                </a:solidFill>
                <a:latin typeface="Times New Roman"/>
                <a:ea typeface="ＭＳ Ｐゴシック"/>
                <a:cs typeface="Times New Roman"/>
              </a:rPr>
              <a:t>100 triệu USD</a:t>
            </a:r>
            <a:r>
              <a:rPr lang="ja-JP" altLang="en-US" sz="999" b="0" i="0" u="none" strike="noStrike" baseline="0">
                <a:solidFill>
                  <a:srgbClr val="000000"/>
                </a:solidFill>
                <a:latin typeface="ＭＳ Ｐゴシック"/>
                <a:ea typeface="ＭＳ Ｐゴシック"/>
                <a:cs typeface="Times New Roman"/>
              </a:rPr>
              <a:t>）</a:t>
            </a:r>
            <a:endParaRPr lang="ja-JP" altLang="en-US" sz="1000" b="0" i="0" u="none" strike="noStrike" baseline="0">
              <a:solidFill>
                <a:srgbClr val="000000"/>
              </a:solidFill>
              <a:latin typeface="ＭＳ Ｐゴシック"/>
              <a:ea typeface="ＭＳ Ｐゴシック"/>
            </a:endParaRPr>
          </a:p>
        </c:rich>
      </c:tx>
      <c:layout>
        <c:manualLayout>
          <c:xMode val="edge"/>
          <c:yMode val="edge"/>
          <c:x val="0.30310421556713441"/>
          <c:y val="3.7036835912752288E-2"/>
        </c:manualLayout>
      </c:layout>
      <c:overlay val="0"/>
    </c:title>
    <c:autoTitleDeleted val="0"/>
    <c:plotArea>
      <c:layout>
        <c:manualLayout>
          <c:layoutTarget val="inner"/>
          <c:xMode val="edge"/>
          <c:yMode val="edge"/>
          <c:x val="8.607174103237096E-2"/>
          <c:y val="0.16531277340332459"/>
          <c:w val="0.86940463692038494"/>
          <c:h val="0.50675241716962449"/>
        </c:manualLayout>
      </c:layout>
      <c:barChart>
        <c:barDir val="col"/>
        <c:grouping val="clustered"/>
        <c:varyColors val="0"/>
        <c:ser>
          <c:idx val="0"/>
          <c:order val="0"/>
          <c:tx>
            <c:strRef>
              <c:f>Sheet1!$A$21</c:f>
              <c:strCache>
                <c:ptCount val="1"/>
                <c:pt idx="0">
                  <c:v>VN→NB</c:v>
                </c:pt>
              </c:strCache>
            </c:strRef>
          </c:tx>
          <c:spPr>
            <a:solidFill>
              <a:srgbClr val="002060"/>
            </a:solidFill>
          </c:spPr>
          <c:invertIfNegative val="0"/>
          <c:cat>
            <c:strRef>
              <c:f>Sheet1!$D$20:$L$20</c:f>
              <c:strCache>
                <c:ptCount val="9"/>
                <c:pt idx="0">
                  <c:v>2009</c:v>
                </c:pt>
                <c:pt idx="1">
                  <c:v>2010</c:v>
                </c:pt>
                <c:pt idx="2">
                  <c:v>2011</c:v>
                </c:pt>
                <c:pt idx="3">
                  <c:v>2012</c:v>
                </c:pt>
                <c:pt idx="4">
                  <c:v>2013</c:v>
                </c:pt>
                <c:pt idx="5">
                  <c:v>2014</c:v>
                </c:pt>
                <c:pt idx="6">
                  <c:v>2015</c:v>
                </c:pt>
                <c:pt idx="7">
                  <c:v>2016</c:v>
                </c:pt>
                <c:pt idx="8">
                  <c:v>2017.10月</c:v>
                </c:pt>
              </c:strCache>
            </c:strRef>
          </c:cat>
          <c:val>
            <c:numRef>
              <c:f>Sheet1!$D$21:$L$21</c:f>
              <c:numCache>
                <c:formatCode>General</c:formatCode>
                <c:ptCount val="9"/>
                <c:pt idx="0">
                  <c:v>62.9</c:v>
                </c:pt>
                <c:pt idx="1">
                  <c:v>77.3</c:v>
                </c:pt>
                <c:pt idx="2">
                  <c:v>107.8</c:v>
                </c:pt>
                <c:pt idx="3">
                  <c:v>130.6</c:v>
                </c:pt>
                <c:pt idx="4">
                  <c:v>136.5</c:v>
                </c:pt>
                <c:pt idx="5">
                  <c:v>147</c:v>
                </c:pt>
                <c:pt idx="6">
                  <c:v>141.4</c:v>
                </c:pt>
                <c:pt idx="7">
                  <c:v>146.80000000000001</c:v>
                </c:pt>
                <c:pt idx="8">
                  <c:v>138.5</c:v>
                </c:pt>
              </c:numCache>
            </c:numRef>
          </c:val>
        </c:ser>
        <c:ser>
          <c:idx val="1"/>
          <c:order val="1"/>
          <c:tx>
            <c:strRef>
              <c:f>Sheet1!$A$22</c:f>
              <c:strCache>
                <c:ptCount val="1"/>
                <c:pt idx="0">
                  <c:v>NB→VN</c:v>
                </c:pt>
              </c:strCache>
            </c:strRef>
          </c:tx>
          <c:spPr>
            <a:solidFill>
              <a:srgbClr val="C00000"/>
            </a:solidFill>
          </c:spPr>
          <c:invertIfNegative val="0"/>
          <c:cat>
            <c:strRef>
              <c:f>Sheet1!$D$20:$L$20</c:f>
              <c:strCache>
                <c:ptCount val="9"/>
                <c:pt idx="0">
                  <c:v>2009</c:v>
                </c:pt>
                <c:pt idx="1">
                  <c:v>2010</c:v>
                </c:pt>
                <c:pt idx="2">
                  <c:v>2011</c:v>
                </c:pt>
                <c:pt idx="3">
                  <c:v>2012</c:v>
                </c:pt>
                <c:pt idx="4">
                  <c:v>2013</c:v>
                </c:pt>
                <c:pt idx="5">
                  <c:v>2014</c:v>
                </c:pt>
                <c:pt idx="6">
                  <c:v>2015</c:v>
                </c:pt>
                <c:pt idx="7">
                  <c:v>2016</c:v>
                </c:pt>
                <c:pt idx="8">
                  <c:v>2017.10月</c:v>
                </c:pt>
              </c:strCache>
            </c:strRef>
          </c:cat>
          <c:val>
            <c:numRef>
              <c:f>Sheet1!$D$22:$L$22</c:f>
              <c:numCache>
                <c:formatCode>General</c:formatCode>
                <c:ptCount val="9"/>
                <c:pt idx="0">
                  <c:v>74.7</c:v>
                </c:pt>
                <c:pt idx="1">
                  <c:v>90.2</c:v>
                </c:pt>
                <c:pt idx="2">
                  <c:v>104</c:v>
                </c:pt>
                <c:pt idx="3">
                  <c:v>116</c:v>
                </c:pt>
                <c:pt idx="4">
                  <c:v>116.1</c:v>
                </c:pt>
                <c:pt idx="5">
                  <c:v>129.1</c:v>
                </c:pt>
                <c:pt idx="6">
                  <c:v>143.69999999999999</c:v>
                </c:pt>
                <c:pt idx="7">
                  <c:v>150.30000000000001</c:v>
                </c:pt>
                <c:pt idx="8">
                  <c:v>132.69999999999999</c:v>
                </c:pt>
              </c:numCache>
            </c:numRef>
          </c:val>
        </c:ser>
        <c:dLbls>
          <c:showLegendKey val="0"/>
          <c:showVal val="0"/>
          <c:showCatName val="0"/>
          <c:showSerName val="0"/>
          <c:showPercent val="0"/>
          <c:showBubbleSize val="0"/>
        </c:dLbls>
        <c:gapWidth val="150"/>
        <c:axId val="41716736"/>
        <c:axId val="43705088"/>
      </c:barChart>
      <c:catAx>
        <c:axId val="41716736"/>
        <c:scaling>
          <c:orientation val="minMax"/>
        </c:scaling>
        <c:delete val="0"/>
        <c:axPos val="b"/>
        <c:numFmt formatCode="General" sourceLinked="1"/>
        <c:majorTickMark val="none"/>
        <c:minorTickMark val="none"/>
        <c:tickLblPos val="nextTo"/>
        <c:txPr>
          <a:bodyPr rot="0" vert="horz"/>
          <a:lstStyle/>
          <a:p>
            <a:pPr>
              <a:defRPr sz="700" b="0" i="0" u="none" strike="noStrike" baseline="0">
                <a:solidFill>
                  <a:srgbClr val="000000"/>
                </a:solidFill>
                <a:latin typeface="Calibri"/>
                <a:ea typeface="Calibri"/>
                <a:cs typeface="Calibri"/>
              </a:defRPr>
            </a:pPr>
            <a:endParaRPr lang="ja-JP"/>
          </a:p>
        </c:txPr>
        <c:crossAx val="43705088"/>
        <c:crosses val="autoZero"/>
        <c:auto val="1"/>
        <c:lblAlgn val="ctr"/>
        <c:lblOffset val="100"/>
        <c:noMultiLvlLbl val="0"/>
      </c:catAx>
      <c:valAx>
        <c:axId val="43705088"/>
        <c:scaling>
          <c:orientation val="minMax"/>
        </c:scaling>
        <c:delete val="0"/>
        <c:axPos val="l"/>
        <c:majorGridlines/>
        <c:numFmt formatCode="General" sourceLinked="1"/>
        <c:majorTickMark val="none"/>
        <c:minorTickMark val="none"/>
        <c:tickLblPos val="nextTo"/>
        <c:txPr>
          <a:bodyPr rot="0" vert="horz"/>
          <a:lstStyle/>
          <a:p>
            <a:pPr>
              <a:defRPr sz="700" b="0" i="0" u="none" strike="noStrike" baseline="0">
                <a:solidFill>
                  <a:srgbClr val="000000"/>
                </a:solidFill>
                <a:latin typeface="Calibri"/>
                <a:ea typeface="Calibri"/>
                <a:cs typeface="Calibri"/>
              </a:defRPr>
            </a:pPr>
            <a:endParaRPr lang="ja-JP"/>
          </a:p>
        </c:txPr>
        <c:crossAx val="41716736"/>
        <c:crosses val="autoZero"/>
        <c:crossBetween val="between"/>
      </c:valAx>
      <c:spPr>
        <a:ln>
          <a:solidFill>
            <a:schemeClr val="tx1"/>
          </a:solidFill>
        </a:ln>
      </c:spPr>
    </c:plotArea>
    <c:legend>
      <c:legendPos val="r"/>
      <c:layout>
        <c:manualLayout>
          <c:xMode val="edge"/>
          <c:yMode val="edge"/>
          <c:x val="5.323123600375642E-2"/>
          <c:y val="0.20132079356455534"/>
          <c:w val="0.31558254935846497"/>
          <c:h val="0.10340121277943704"/>
        </c:manualLayout>
      </c:layout>
      <c:overlay val="0"/>
      <c:txPr>
        <a:bodyPr/>
        <a:lstStyle/>
        <a:p>
          <a:pPr>
            <a:defRPr sz="735" b="0" i="0" u="none" strike="noStrike" baseline="0">
              <a:solidFill>
                <a:srgbClr val="000000"/>
              </a:solidFill>
              <a:latin typeface="Calibri"/>
              <a:ea typeface="Calibri"/>
              <a:cs typeface="Calibri"/>
            </a:defRPr>
          </a:pPr>
          <a:endParaRPr lang="ja-JP"/>
        </a:p>
      </c:txPr>
    </c:legend>
    <c:plotVisOnly val="1"/>
    <c:dispBlanksAs val="gap"/>
    <c:showDLblsOverMax val="0"/>
  </c:chart>
  <c:txPr>
    <a:bodyPr/>
    <a:lstStyle/>
    <a:p>
      <a:pPr>
        <a:defRPr sz="999" b="0" i="0" u="none" strike="noStrike" baseline="0">
          <a:solidFill>
            <a:srgbClr val="000000"/>
          </a:solidFill>
          <a:latin typeface="Calibri"/>
          <a:ea typeface="Calibri"/>
          <a:cs typeface="Calibri"/>
        </a:defRPr>
      </a:pPr>
      <a:endParaRPr lang="ja-JP"/>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drawing1.xml><?xml version="1.0" encoding="utf-8"?>
<c:userShapes xmlns:c="http://schemas.openxmlformats.org/drawingml/2006/chart">
  <cdr:relSizeAnchor xmlns:cdr="http://schemas.openxmlformats.org/drawingml/2006/chartDrawing">
    <cdr:from>
      <cdr:x>0.59996</cdr:x>
      <cdr:y>0.76626</cdr:y>
    </cdr:from>
    <cdr:to>
      <cdr:x>0.9505</cdr:x>
      <cdr:y>0.85799</cdr:y>
    </cdr:to>
    <cdr:sp macro="" textlink="">
      <cdr:nvSpPr>
        <cdr:cNvPr id="3" name="テキスト ボックス 7"/>
        <cdr:cNvSpPr txBox="1"/>
      </cdr:nvSpPr>
      <cdr:spPr>
        <a:xfrm xmlns:a="http://schemas.openxmlformats.org/drawingml/2006/main">
          <a:off x="2699221" y="1800200"/>
          <a:ext cx="1577070" cy="21550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en-US" altLang="ja-JP" sz="700" dirty="0" err="1" smtClean="0">
              <a:latin typeface="Times New Roman" pitchFamily="18" charset="0"/>
              <a:cs typeface="Times New Roman" pitchFamily="18" charset="0"/>
            </a:rPr>
            <a:t>Số</a:t>
          </a:r>
          <a:r>
            <a:rPr kumimoji="1" lang="en-US" altLang="ja-JP" sz="700" dirty="0" smtClean="0">
              <a:latin typeface="Times New Roman" pitchFamily="18" charset="0"/>
              <a:cs typeface="Times New Roman" pitchFamily="18" charset="0"/>
            </a:rPr>
            <a:t> </a:t>
          </a:r>
          <a:r>
            <a:rPr kumimoji="1" lang="en-US" altLang="ja-JP" sz="700" dirty="0" err="1" smtClean="0">
              <a:latin typeface="Times New Roman" pitchFamily="18" charset="0"/>
              <a:cs typeface="Times New Roman" pitchFamily="18" charset="0"/>
            </a:rPr>
            <a:t>liệu</a:t>
          </a:r>
          <a:r>
            <a:rPr kumimoji="1" lang="en-US" altLang="ja-JP" sz="700" dirty="0" smtClean="0">
              <a:latin typeface="Times New Roman" pitchFamily="18" charset="0"/>
              <a:cs typeface="Times New Roman" pitchFamily="18" charset="0"/>
            </a:rPr>
            <a:t> do </a:t>
          </a:r>
          <a:r>
            <a:rPr kumimoji="1" lang="en-US" altLang="ja-JP" sz="700" dirty="0" err="1" smtClean="0">
              <a:latin typeface="Times New Roman" pitchFamily="18" charset="0"/>
              <a:cs typeface="Times New Roman" pitchFamily="18" charset="0"/>
            </a:rPr>
            <a:t>Tổng</a:t>
          </a:r>
          <a:r>
            <a:rPr kumimoji="1" lang="en-US" altLang="ja-JP" sz="700" dirty="0" smtClean="0">
              <a:latin typeface="Times New Roman" pitchFamily="18" charset="0"/>
              <a:cs typeface="Times New Roman" pitchFamily="18" charset="0"/>
            </a:rPr>
            <a:t> </a:t>
          </a:r>
          <a:r>
            <a:rPr kumimoji="1" lang="en-US" altLang="ja-JP" sz="700" dirty="0" err="1" smtClean="0">
              <a:latin typeface="Times New Roman" pitchFamily="18" charset="0"/>
              <a:cs typeface="Times New Roman" pitchFamily="18" charset="0"/>
            </a:rPr>
            <a:t>cục</a:t>
          </a:r>
          <a:r>
            <a:rPr kumimoji="1" lang="en-US" altLang="ja-JP" sz="700" dirty="0" smtClean="0">
              <a:latin typeface="Times New Roman" pitchFamily="18" charset="0"/>
              <a:cs typeface="Times New Roman" pitchFamily="18" charset="0"/>
            </a:rPr>
            <a:t> </a:t>
          </a:r>
          <a:r>
            <a:rPr kumimoji="1" lang="en-US" altLang="ja-JP" sz="700" dirty="0" err="1" smtClean="0">
              <a:latin typeface="Times New Roman" pitchFamily="18" charset="0"/>
              <a:cs typeface="Times New Roman" pitchFamily="18" charset="0"/>
            </a:rPr>
            <a:t>Hải</a:t>
          </a:r>
          <a:r>
            <a:rPr kumimoji="1" lang="en-US" altLang="ja-JP" sz="700" dirty="0" smtClean="0">
              <a:latin typeface="Times New Roman" pitchFamily="18" charset="0"/>
              <a:cs typeface="Times New Roman" pitchFamily="18" charset="0"/>
            </a:rPr>
            <a:t> </a:t>
          </a:r>
          <a:r>
            <a:rPr kumimoji="1" lang="en-US" altLang="ja-JP" sz="700" dirty="0" err="1" smtClean="0">
              <a:latin typeface="Times New Roman" pitchFamily="18" charset="0"/>
              <a:cs typeface="Times New Roman" pitchFamily="18" charset="0"/>
            </a:rPr>
            <a:t>quan</a:t>
          </a:r>
          <a:r>
            <a:rPr kumimoji="1" lang="en-US" altLang="ja-JP" sz="700" dirty="0" smtClean="0">
              <a:latin typeface="Times New Roman" pitchFamily="18" charset="0"/>
              <a:cs typeface="Times New Roman" pitchFamily="18" charset="0"/>
            </a:rPr>
            <a:t> </a:t>
          </a:r>
          <a:r>
            <a:rPr kumimoji="1" lang="en-US" altLang="ja-JP" sz="700" dirty="0" err="1" smtClean="0">
              <a:latin typeface="Times New Roman" pitchFamily="18" charset="0"/>
              <a:cs typeface="Times New Roman" pitchFamily="18" charset="0"/>
            </a:rPr>
            <a:t>công</a:t>
          </a:r>
          <a:r>
            <a:rPr kumimoji="1" lang="en-US" altLang="ja-JP" sz="700" dirty="0" smtClean="0">
              <a:latin typeface="Times New Roman" pitchFamily="18" charset="0"/>
              <a:cs typeface="Times New Roman" pitchFamily="18" charset="0"/>
            </a:rPr>
            <a:t> </a:t>
          </a:r>
          <a:r>
            <a:rPr kumimoji="1" lang="en-US" altLang="ja-JP" sz="700" dirty="0" err="1" smtClean="0">
              <a:latin typeface="Times New Roman" pitchFamily="18" charset="0"/>
              <a:cs typeface="Times New Roman" pitchFamily="18" charset="0"/>
            </a:rPr>
            <a:t>bố</a:t>
          </a:r>
          <a:endParaRPr kumimoji="1" lang="ja-JP" altLang="en-US" sz="700" dirty="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9646F692-5A03-489B-B015-67F6E2402868}" type="datetimeFigureOut">
              <a:rPr lang="en-US" smtClean="0"/>
              <a:t>12/26/2017</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68854332-F909-46CA-9C51-59D5171C37A2}" type="slidenum">
              <a:rPr lang="en-US" smtClean="0"/>
              <a:t>‹#›</a:t>
            </a:fld>
            <a:endParaRPr lang="en-US"/>
          </a:p>
        </p:txBody>
      </p:sp>
    </p:spTree>
    <p:extLst>
      <p:ext uri="{BB962C8B-B14F-4D97-AF65-F5344CB8AC3E}">
        <p14:creationId xmlns:p14="http://schemas.microsoft.com/office/powerpoint/2010/main" val="618194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854332-F909-46CA-9C51-59D5171C37A2}" type="slidenum">
              <a:rPr lang="en-US" smtClean="0"/>
              <a:t>1</a:t>
            </a:fld>
            <a:endParaRPr lang="en-US" dirty="0"/>
          </a:p>
        </p:txBody>
      </p:sp>
    </p:spTree>
    <p:extLst>
      <p:ext uri="{BB962C8B-B14F-4D97-AF65-F5344CB8AC3E}">
        <p14:creationId xmlns:p14="http://schemas.microsoft.com/office/powerpoint/2010/main" val="407807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3B46C0F-8375-4734-8348-28C4DDC4F983}" type="slidenum">
              <a:rPr kumimoji="1" lang="ja-JP" altLang="en-US" smtClean="0"/>
              <a:t>7</a:t>
            </a:fld>
            <a:endParaRPr kumimoji="1" lang="ja-JP" altLang="en-US"/>
          </a:p>
        </p:txBody>
      </p:sp>
    </p:spTree>
    <p:extLst>
      <p:ext uri="{BB962C8B-B14F-4D97-AF65-F5344CB8AC3E}">
        <p14:creationId xmlns:p14="http://schemas.microsoft.com/office/powerpoint/2010/main" val="213354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FA7E14A-512C-4646-9334-69A289A9BF9A}" type="datetime1">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1752108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C261F2-B321-4D20-B119-199B4A0F832E}" type="datetime1">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3343999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2BFADD-C280-47BD-99F6-505A331A061E}" type="datetime1">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3326467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CAAA55-764C-410C-8D87-035AD8D5A146}" type="datetime1">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3541888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06E1A4C-2F82-4D47-8F3A-EFCDD4B8CBEE}" type="datetime1">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4113226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D2D067-2188-453E-B6DA-A2F64891B17B}" type="datetime1">
              <a:rPr kumimoji="1" lang="ja-JP" altLang="en-US" smtClean="0"/>
              <a:t>2017/12/26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2222815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409918E-471F-4DE4-B035-E69FC8B35F04}" type="datetime1">
              <a:rPr kumimoji="1" lang="ja-JP" altLang="en-US" smtClean="0"/>
              <a:t>2017/12/26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3723451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A787328-BD9F-41D2-B20C-BA1573DCBCCB}" type="datetime1">
              <a:rPr kumimoji="1" lang="ja-JP" altLang="en-US" smtClean="0"/>
              <a:t>2017/12/26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119305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DF10AEB-C79F-4564-ABB1-4049415DB9F1}" type="datetime1">
              <a:rPr kumimoji="1" lang="ja-JP" altLang="en-US" smtClean="0"/>
              <a:t>2017/12/26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1232511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B7B057-B60D-408D-8473-F84DEF080586}" type="datetime1">
              <a:rPr kumimoji="1" lang="ja-JP" altLang="en-US" smtClean="0"/>
              <a:t>2017/12/26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59509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8B6CF7-B7AF-4A28-96F3-CA8848D7ED45}" type="datetime1">
              <a:rPr kumimoji="1" lang="ja-JP" altLang="en-US" smtClean="0"/>
              <a:t>2017/12/26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1995699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FC454-4C4D-455D-A366-63A7C4EAFAA8}" type="datetime1">
              <a:rPr kumimoji="1" lang="ja-JP" altLang="en-US" smtClean="0"/>
              <a:t>2017/12/26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66511-FB1F-40B0-BC3A-50116A76F735}" type="slidenum">
              <a:rPr kumimoji="1" lang="ja-JP" altLang="en-US" smtClean="0"/>
              <a:t>‹#›</a:t>
            </a:fld>
            <a:endParaRPr kumimoji="1" lang="ja-JP" altLang="en-US"/>
          </a:p>
        </p:txBody>
      </p:sp>
    </p:spTree>
    <p:extLst>
      <p:ext uri="{BB962C8B-B14F-4D97-AF65-F5344CB8AC3E}">
        <p14:creationId xmlns:p14="http://schemas.microsoft.com/office/powerpoint/2010/main" val="2850941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chart" Target="../charts/chart2.xml"/><Relationship Id="rId5" Type="http://schemas.openxmlformats.org/officeDocument/2006/relationships/image" Target="../media/image5.w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590" y="-27384"/>
            <a:ext cx="9108410" cy="465982"/>
          </a:xfrm>
        </p:spPr>
        <p:txBody>
          <a:bodyPr>
            <a:noAutofit/>
          </a:bodyPr>
          <a:lstStyle/>
          <a:p>
            <a:r>
              <a:rPr lang="en-US" altLang="ja-JP" sz="3200" u="sng" dirty="0" smtClean="0">
                <a:latin typeface="Times New Roman" panose="02020603050405020304" pitchFamily="18" charset="0"/>
                <a:cs typeface="Times New Roman" panose="02020603050405020304" pitchFamily="18" charset="0"/>
              </a:rPr>
              <a:t>1</a:t>
            </a:r>
            <a:r>
              <a:rPr lang="en-US" altLang="ja-JP" sz="3600" u="sng" dirty="0" smtClean="0">
                <a:latin typeface="Times New Roman" panose="02020603050405020304" pitchFamily="18" charset="0"/>
                <a:cs typeface="Times New Roman" panose="02020603050405020304" pitchFamily="18" charset="0"/>
              </a:rPr>
              <a:t>. </a:t>
            </a:r>
            <a:r>
              <a:rPr lang="en-US" altLang="ja-JP" sz="2800" u="sng" dirty="0" smtClean="0">
                <a:latin typeface="Times New Roman" panose="02020603050405020304" pitchFamily="18" charset="0"/>
                <a:cs typeface="Times New Roman" panose="02020603050405020304" pitchFamily="18" charset="0"/>
              </a:rPr>
              <a:t>VIỆT NAM</a:t>
            </a:r>
            <a:endParaRPr kumimoji="1" lang="ja-JP" altLang="en-US" sz="2800" u="sng" dirty="0">
              <a:latin typeface="Times New Roman" panose="02020603050405020304" pitchFamily="18" charset="0"/>
              <a:cs typeface="Times New Roman" panose="02020603050405020304" pitchFamily="18" charset="0"/>
            </a:endParaRPr>
          </a:p>
        </p:txBody>
      </p:sp>
      <p:sp>
        <p:nvSpPr>
          <p:cNvPr id="3" name="サブタイトル 2"/>
          <p:cNvSpPr>
            <a:spLocks noGrp="1"/>
          </p:cNvSpPr>
          <p:nvPr>
            <p:ph type="subTitle" idx="1"/>
          </p:nvPr>
        </p:nvSpPr>
        <p:spPr>
          <a:xfrm>
            <a:off x="33040" y="1174765"/>
            <a:ext cx="5508104" cy="2891022"/>
          </a:xfrm>
        </p:spPr>
        <p:txBody>
          <a:bodyPr>
            <a:noAutofit/>
          </a:bodyPr>
          <a:lstStyle/>
          <a:p>
            <a:pPr algn="just"/>
            <a:r>
              <a:rPr lang="vi-VN" altLang="ja-JP" sz="1300" b="1" dirty="0" smtClean="0">
                <a:solidFill>
                  <a:schemeClr val="tx1"/>
                </a:solidFill>
                <a:latin typeface="+mj-lt"/>
              </a:rPr>
              <a:t>1. Một đất nước vô cùng gần gũi</a:t>
            </a:r>
          </a:p>
          <a:p>
            <a:pPr algn="just"/>
            <a:r>
              <a:rPr lang="vi-VN" altLang="ja-JP" sz="1300" dirty="0" smtClean="0">
                <a:solidFill>
                  <a:schemeClr val="tx1"/>
                </a:solidFill>
                <a:latin typeface="+mj-lt"/>
              </a:rPr>
              <a:t>Hòa hợp về văn hóa (Phật giáo Đại thừa, văn hóa ẩm thực…), nhiều người Nhật yêu Việt Nam (Đại sứ hữu nghị đặc biệt Nhật – Việt, Việt </a:t>
            </a:r>
            <a:r>
              <a:rPr lang="en-US" altLang="ja-JP" sz="1300" dirty="0" smtClean="0">
                <a:solidFill>
                  <a:schemeClr val="tx1"/>
                </a:solidFill>
                <a:latin typeface="+mj-lt"/>
              </a:rPr>
              <a:t>- </a:t>
            </a:r>
            <a:r>
              <a:rPr lang="vi-VN" altLang="ja-JP" sz="1300" dirty="0" smtClean="0">
                <a:solidFill>
                  <a:schemeClr val="tx1"/>
                </a:solidFill>
                <a:latin typeface="+mj-lt"/>
              </a:rPr>
              <a:t>Nhật Sugi Ryotaro, bác sỹ nhãn khoa Hattori Tadashi, nhạc trưởng chính dàn nhạc giao hưởng Việt Nam Honna Tetsuji…) </a:t>
            </a:r>
          </a:p>
          <a:p>
            <a:pPr algn="just"/>
            <a:r>
              <a:rPr lang="vi-VN" altLang="ja-JP" sz="1300" b="1" dirty="0" smtClean="0">
                <a:solidFill>
                  <a:schemeClr val="tx1"/>
                </a:solidFill>
                <a:latin typeface="+mj-lt"/>
              </a:rPr>
              <a:t>2. Chia sẻ lợi ích chung chiến lược</a:t>
            </a:r>
          </a:p>
          <a:p>
            <a:pPr marL="285750" indent="-285750" algn="just">
              <a:buFont typeface="Arial" panose="020B0604020202020204" pitchFamily="34" charset="0"/>
              <a:buChar char="•"/>
            </a:pPr>
            <a:r>
              <a:rPr lang="vi-VN" altLang="ja-JP" sz="1300" dirty="0" smtClean="0">
                <a:solidFill>
                  <a:schemeClr val="tx1"/>
                </a:solidFill>
                <a:latin typeface="+mj-lt"/>
              </a:rPr>
              <a:t>Vị thế địa chính trị chiến lược, lập trường cứng rắn với Trung Quốc, coi trọng sự hiện diện của Mỹ</a:t>
            </a:r>
            <a:endParaRPr lang="en-US" altLang="ja-JP" sz="1300" dirty="0" smtClean="0">
              <a:solidFill>
                <a:schemeClr val="tx1"/>
              </a:solidFill>
              <a:latin typeface="+mj-lt"/>
            </a:endParaRPr>
          </a:p>
          <a:p>
            <a:pPr marL="285750" indent="-285750" algn="just">
              <a:buFont typeface="Arial" panose="020B0604020202020204" pitchFamily="34" charset="0"/>
              <a:buChar char="•"/>
            </a:pPr>
            <a:r>
              <a:rPr lang="vi-VN" altLang="ja-JP" sz="1300" dirty="0">
                <a:solidFill>
                  <a:schemeClr val="tx1"/>
                </a:solidFill>
                <a:latin typeface="+mj-lt"/>
              </a:rPr>
              <a:t>Hiệp định Đối tác Toàn diện và Tiến bộ xuyên Thái Bình Dương (CPTTP</a:t>
            </a:r>
            <a:r>
              <a:rPr lang="vi-VN" altLang="ja-JP" sz="1300" dirty="0" smtClean="0">
                <a:solidFill>
                  <a:schemeClr val="tx1"/>
                </a:solidFill>
                <a:latin typeface="+mj-lt"/>
              </a:rPr>
              <a:t>)</a:t>
            </a:r>
          </a:p>
          <a:p>
            <a:pPr marL="285750" indent="-285750" algn="just">
              <a:buFont typeface="Arial" panose="020B0604020202020204" pitchFamily="34" charset="0"/>
              <a:buChar char="•"/>
            </a:pPr>
            <a:r>
              <a:rPr lang="vi-VN" altLang="ja-JP" sz="1300" dirty="0" smtClean="0">
                <a:solidFill>
                  <a:schemeClr val="tx1"/>
                </a:solidFill>
                <a:latin typeface="+mj-lt"/>
              </a:rPr>
              <a:t>Bài diễn văn khai mạc Đại hội 19 Đảng cộng sản Trung Quốc của Chủ tịch nước Tập Cận Bình (tuyên bố về một Trung Quốc “cường quốc hàng đầu thế giới”), bài diễn thuyết công bố chiến lược an ninh quốc gia của tổng thống Mỹ Donald Trump (coi Trung Quốc và Nga là “đối thủ cạnh tranh”).</a:t>
            </a:r>
          </a:p>
          <a:p>
            <a:pPr algn="l"/>
            <a:r>
              <a:rPr lang="en-US" altLang="ja-JP" sz="1300" b="1" dirty="0" smtClean="0">
                <a:solidFill>
                  <a:schemeClr val="tx1"/>
                </a:solidFill>
                <a:latin typeface="Times New Roman" panose="02020603050405020304" pitchFamily="18" charset="0"/>
                <a:cs typeface="Times New Roman" panose="02020603050405020304" pitchFamily="18" charset="0"/>
              </a:rPr>
              <a:t>3. </a:t>
            </a:r>
            <a:r>
              <a:rPr lang="vi-VN" altLang="ja-JP" sz="1300" b="1" dirty="0" smtClean="0">
                <a:solidFill>
                  <a:schemeClr val="tx1"/>
                </a:solidFill>
                <a:latin typeface="Times New Roman" panose="02020603050405020304" pitchFamily="18" charset="0"/>
                <a:cs typeface="Times New Roman" panose="02020603050405020304" pitchFamily="18" charset="0"/>
              </a:rPr>
              <a:t>Nâng cao vị thế trong cộng đồng quốc tế</a:t>
            </a:r>
            <a:endParaRPr kumimoji="1" lang="vi-VN" altLang="ja-JP" sz="1300" b="1" dirty="0" smtClean="0">
              <a:solidFill>
                <a:schemeClr val="tx1"/>
              </a:solidFill>
              <a:latin typeface="Times New Roman" panose="02020603050405020304" pitchFamily="18" charset="0"/>
              <a:cs typeface="Times New Roman" panose="02020603050405020304" pitchFamily="18" charset="0"/>
            </a:endParaRPr>
          </a:p>
          <a:p>
            <a:pPr algn="just"/>
            <a:r>
              <a:rPr lang="vi-VN" altLang="ja-JP" sz="1300" dirty="0" smtClean="0">
                <a:solidFill>
                  <a:schemeClr val="tx1"/>
                </a:solidFill>
                <a:latin typeface="Times New Roman" panose="02020603050405020304" pitchFamily="18" charset="0"/>
                <a:cs typeface="Times New Roman" panose="02020603050405020304" pitchFamily="18" charset="0"/>
              </a:rPr>
              <a:t>Hội nghị cấp cao APEC diễn ra tại Đà Nẵng, cuộc họp Bộ trưởng TPP diễn ra thành công. Việt Nam ứng cử </a:t>
            </a:r>
            <a:r>
              <a:rPr lang="en-US" altLang="ja-JP" sz="1300" dirty="0" smtClean="0">
                <a:solidFill>
                  <a:schemeClr val="tx1"/>
                </a:solidFill>
                <a:latin typeface="Times New Roman" panose="02020603050405020304" pitchFamily="18" charset="0"/>
                <a:cs typeface="Times New Roman" panose="02020603050405020304" pitchFamily="18" charset="0"/>
              </a:rPr>
              <a:t>T</a:t>
            </a:r>
            <a:r>
              <a:rPr lang="vi-VN" altLang="ja-JP" sz="1300" dirty="0" smtClean="0">
                <a:solidFill>
                  <a:schemeClr val="tx1"/>
                </a:solidFill>
                <a:latin typeface="Times New Roman" panose="02020603050405020304" pitchFamily="18" charset="0"/>
                <a:cs typeface="Times New Roman" panose="02020603050405020304" pitchFamily="18" charset="0"/>
              </a:rPr>
              <a:t>hành viên không thường trực </a:t>
            </a:r>
            <a:r>
              <a:rPr lang="en-US" altLang="ja-JP" sz="1300" dirty="0" smtClean="0">
                <a:solidFill>
                  <a:schemeClr val="tx1"/>
                </a:solidFill>
                <a:latin typeface="Times New Roman" panose="02020603050405020304" pitchFamily="18" charset="0"/>
                <a:cs typeface="Times New Roman" panose="02020603050405020304" pitchFamily="18" charset="0"/>
              </a:rPr>
              <a:t>H</a:t>
            </a:r>
            <a:r>
              <a:rPr lang="vi-VN" altLang="ja-JP" sz="1300" dirty="0" smtClean="0">
                <a:solidFill>
                  <a:schemeClr val="tx1"/>
                </a:solidFill>
                <a:latin typeface="Times New Roman" panose="02020603050405020304" pitchFamily="18" charset="0"/>
                <a:cs typeface="Times New Roman" panose="02020603050405020304" pitchFamily="18" charset="0"/>
              </a:rPr>
              <a:t>ội đồng bảo an </a:t>
            </a:r>
            <a:r>
              <a:rPr lang="en-US" altLang="ja-JP" sz="1300" dirty="0" smtClean="0">
                <a:solidFill>
                  <a:schemeClr val="tx1"/>
                </a:solidFill>
                <a:latin typeface="Times New Roman" panose="02020603050405020304" pitchFamily="18" charset="0"/>
                <a:cs typeface="Times New Roman" panose="02020603050405020304" pitchFamily="18" charset="0"/>
              </a:rPr>
              <a:t>L</a:t>
            </a:r>
            <a:r>
              <a:rPr lang="vi-VN" altLang="ja-JP" sz="1300" dirty="0" smtClean="0">
                <a:solidFill>
                  <a:schemeClr val="tx1"/>
                </a:solidFill>
                <a:latin typeface="Times New Roman" panose="02020603050405020304" pitchFamily="18" charset="0"/>
                <a:cs typeface="Times New Roman" panose="02020603050405020304" pitchFamily="18" charset="0"/>
              </a:rPr>
              <a:t>iên hợp quốc nhiệm kỳ 2020 – 2021. </a:t>
            </a:r>
            <a:r>
              <a:rPr lang="ja-JP" altLang="vi-VN" sz="1300" dirty="0" smtClean="0">
                <a:solidFill>
                  <a:schemeClr val="tx1"/>
                </a:solidFill>
                <a:latin typeface="+mj-lt"/>
              </a:rPr>
              <a:t>　</a:t>
            </a:r>
            <a:endParaRPr lang="vi-VN" altLang="ja-JP" sz="1300" dirty="0" smtClean="0">
              <a:solidFill>
                <a:schemeClr val="tx1"/>
              </a:solidFill>
              <a:latin typeface="+mj-lt"/>
            </a:endParaRPr>
          </a:p>
        </p:txBody>
      </p:sp>
      <p:sp>
        <p:nvSpPr>
          <p:cNvPr id="16" name="サブタイトル 2"/>
          <p:cNvSpPr txBox="1">
            <a:spLocks/>
          </p:cNvSpPr>
          <p:nvPr/>
        </p:nvSpPr>
        <p:spPr>
          <a:xfrm>
            <a:off x="0" y="4883746"/>
            <a:ext cx="6515891" cy="214565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just">
              <a:lnSpc>
                <a:spcPct val="110000"/>
              </a:lnSpc>
            </a:pPr>
            <a:r>
              <a:rPr lang="en-US" altLang="ja-JP" sz="1300" b="1" dirty="0" smtClean="0">
                <a:solidFill>
                  <a:schemeClr val="tx1"/>
                </a:solidFill>
                <a:latin typeface="Times New Roman" panose="02020603050405020304" pitchFamily="18" charset="0"/>
                <a:cs typeface="Times New Roman" panose="02020603050405020304" pitchFamily="18" charset="0"/>
              </a:rPr>
              <a:t>4. </a:t>
            </a:r>
            <a:r>
              <a:rPr lang="vi-VN" altLang="ja-JP" sz="1300" b="1" dirty="0" smtClean="0">
                <a:solidFill>
                  <a:schemeClr val="tx1"/>
                </a:solidFill>
                <a:latin typeface="Times New Roman" panose="02020603050405020304" pitchFamily="18" charset="0"/>
                <a:cs typeface="Times New Roman" panose="02020603050405020304" pitchFamily="18" charset="0"/>
              </a:rPr>
              <a:t>Cứ điểm sản xuất và thị trường đầy tiềm năng </a:t>
            </a:r>
          </a:p>
          <a:p>
            <a:pPr algn="just">
              <a:lnSpc>
                <a:spcPct val="110000"/>
              </a:lnSpc>
            </a:pPr>
            <a:r>
              <a:rPr lang="ja-JP" altLang="en-US" sz="1300" dirty="0" smtClean="0">
                <a:solidFill>
                  <a:schemeClr val="tx1"/>
                </a:solidFill>
                <a:latin typeface="Times New Roman" panose="02020603050405020304" pitchFamily="18" charset="0"/>
                <a:cs typeface="Times New Roman" panose="02020603050405020304" pitchFamily="18" charset="0"/>
              </a:rPr>
              <a:t>・</a:t>
            </a:r>
            <a:r>
              <a:rPr lang="vi-VN" altLang="ja-JP" sz="1300" dirty="0" smtClean="0">
                <a:solidFill>
                  <a:schemeClr val="tx1"/>
                </a:solidFill>
                <a:latin typeface="Times New Roman" panose="02020603050405020304" pitchFamily="18" charset="0"/>
                <a:cs typeface="Times New Roman" panose="02020603050405020304" pitchFamily="18" charset="0"/>
              </a:rPr>
              <a:t>Chính trị ổn định (chế độ 1 đảng cầm quyền, nỗ lực cải cách hành chính), trị an tốt, lực lượng lao động ưu tú giá rẻ. Sự gia tăng tầng lớp trung lưu có sức tiêu thụ cao.</a:t>
            </a:r>
          </a:p>
          <a:p>
            <a:pPr algn="just"/>
            <a:r>
              <a:rPr lang="ja-JP" altLang="en-US" sz="1300" dirty="0" smtClean="0">
                <a:solidFill>
                  <a:schemeClr val="tx1"/>
                </a:solidFill>
                <a:latin typeface="Times New Roman" panose="02020603050405020304" pitchFamily="18" charset="0"/>
                <a:cs typeface="Times New Roman" panose="02020603050405020304" pitchFamily="18" charset="0"/>
              </a:rPr>
              <a:t>・</a:t>
            </a:r>
            <a:r>
              <a:rPr lang="vi-VN" altLang="ja-JP" sz="1300" dirty="0" smtClean="0">
                <a:solidFill>
                  <a:schemeClr val="tx1"/>
                </a:solidFill>
                <a:latin typeface="Times New Roman" panose="02020603050405020304" pitchFamily="18" charset="0"/>
                <a:cs typeface="Times New Roman" panose="02020603050405020304" pitchFamily="18" charset="0"/>
              </a:rPr>
              <a:t>Cần đổi mới mô hình tăng trưởng kinh tế</a:t>
            </a:r>
            <a:r>
              <a:rPr lang="vi-VN" altLang="ja-JP" sz="1400" dirty="0" smtClean="0">
                <a:solidFill>
                  <a:schemeClr val="tx1"/>
                </a:solidFill>
                <a:latin typeface="Times New Roman" panose="02020603050405020304" pitchFamily="18" charset="0"/>
                <a:cs typeface="Times New Roman" panose="02020603050405020304" pitchFamily="18" charset="0"/>
              </a:rPr>
              <a:t>.</a:t>
            </a:r>
          </a:p>
          <a:p>
            <a:pPr algn="just">
              <a:lnSpc>
                <a:spcPct val="110000"/>
              </a:lnSpc>
            </a:pPr>
            <a:r>
              <a:rPr lang="vi-VN" altLang="ja-JP" sz="1200" dirty="0" smtClean="0">
                <a:solidFill>
                  <a:schemeClr val="tx1"/>
                </a:solidFill>
                <a:latin typeface="Times New Roman" panose="02020603050405020304" pitchFamily="18" charset="0"/>
                <a:cs typeface="Times New Roman" panose="02020603050405020304" pitchFamily="18" charset="0"/>
              </a:rPr>
              <a:t>Tham khảo: tiền lương cơ bản (Hà Nôi, tp Hồ Chí minh: 3.980.000 VNĐ) (khoảng 20.000 yên</a:t>
            </a:r>
            <a:r>
              <a:rPr lang="en-US" altLang="ja-JP" sz="1200" dirty="0" smtClean="0">
                <a:solidFill>
                  <a:schemeClr val="tx1"/>
                </a:solidFill>
                <a:latin typeface="Times New Roman" panose="02020603050405020304" pitchFamily="18" charset="0"/>
                <a:cs typeface="Times New Roman" panose="02020603050405020304" pitchFamily="18" charset="0"/>
              </a:rPr>
              <a:t>)</a:t>
            </a:r>
            <a:r>
              <a:rPr lang="vi-VN" altLang="ja-JP" sz="1200" dirty="0" smtClean="0">
                <a:solidFill>
                  <a:schemeClr val="tx1"/>
                </a:solidFill>
                <a:latin typeface="Times New Roman" panose="02020603050405020304" pitchFamily="18" charset="0"/>
                <a:cs typeface="Times New Roman" panose="02020603050405020304" pitchFamily="18" charset="0"/>
              </a:rPr>
              <a:t>/tháng</a:t>
            </a:r>
          </a:p>
          <a:p>
            <a:pPr algn="just">
              <a:lnSpc>
                <a:spcPct val="110000"/>
              </a:lnSpc>
            </a:pPr>
            <a:r>
              <a:rPr lang="vi-VN" altLang="ja-JP" sz="1200" b="1" dirty="0" smtClean="0">
                <a:solidFill>
                  <a:schemeClr val="tx1"/>
                </a:solidFill>
                <a:latin typeface="Times New Roman" panose="02020603050405020304" pitchFamily="18" charset="0"/>
                <a:cs typeface="Times New Roman" panose="02020603050405020304" pitchFamily="18" charset="0"/>
              </a:rPr>
              <a:t>5. Hiện trạng già hóa dân số, thiếu lao động của Nhật Bản và kỳ vọng vào Việt Nam</a:t>
            </a:r>
          </a:p>
          <a:p>
            <a:pPr algn="just">
              <a:lnSpc>
                <a:spcPct val="110000"/>
              </a:lnSpc>
            </a:pPr>
            <a:r>
              <a:rPr lang="vi-VN" altLang="ja-JP" sz="1200" dirty="0" smtClean="0">
                <a:solidFill>
                  <a:schemeClr val="tx1"/>
                </a:solidFill>
                <a:latin typeface="Times New Roman" panose="02020603050405020304" pitchFamily="18" charset="0"/>
                <a:cs typeface="Times New Roman" panose="02020603050405020304" pitchFamily="18" charset="0"/>
              </a:rPr>
              <a:t>Tham khảo: tuổi trung bình 30.4 tuổi (Nhật 46.3 tuổi)</a:t>
            </a:r>
          </a:p>
          <a:p>
            <a:pPr algn="just">
              <a:lnSpc>
                <a:spcPct val="110000"/>
              </a:lnSpc>
            </a:pPr>
            <a:r>
              <a:rPr lang="vi-VN" altLang="ja-JP" sz="1200" dirty="0" smtClean="0">
                <a:solidFill>
                  <a:schemeClr val="tx1"/>
                </a:solidFill>
                <a:latin typeface="Times New Roman" panose="02020603050405020304" pitchFamily="18" charset="0"/>
                <a:cs typeface="Times New Roman" panose="02020603050405020304" pitchFamily="18" charset="0"/>
              </a:rPr>
              <a:t>Tổng tỷ suất sinh: 1.7 (Nhật Bản: 1.44</a:t>
            </a:r>
            <a:r>
              <a:rPr lang="en-US" altLang="ja-JP" sz="1200" dirty="0" smtClean="0">
                <a:solidFill>
                  <a:schemeClr val="tx1"/>
                </a:solidFill>
                <a:latin typeface="Times New Roman" panose="02020603050405020304" pitchFamily="18" charset="0"/>
                <a:cs typeface="Times New Roman" panose="02020603050405020304" pitchFamily="18" charset="0"/>
              </a:rPr>
              <a:t>) </a:t>
            </a:r>
            <a:r>
              <a:rPr lang="ja-JP" altLang="en-US" sz="1200" dirty="0">
                <a:solidFill>
                  <a:schemeClr val="tx1"/>
                </a:solidFill>
                <a:latin typeface="Times New Roman" panose="02020603050405020304" pitchFamily="18" charset="0"/>
                <a:cs typeface="Times New Roman" panose="02020603050405020304" pitchFamily="18" charset="0"/>
              </a:rPr>
              <a:t>　</a:t>
            </a:r>
            <a:r>
              <a:rPr lang="ja-JP" altLang="en-US" sz="1200" dirty="0" smtClean="0">
                <a:solidFill>
                  <a:schemeClr val="tx1"/>
                </a:solidFill>
                <a:latin typeface="Times New Roman" panose="02020603050405020304" pitchFamily="18" charset="0"/>
                <a:cs typeface="Times New Roman" panose="02020603050405020304" pitchFamily="18" charset="0"/>
              </a:rPr>
              <a:t>　　　</a:t>
            </a:r>
            <a:endParaRPr lang="en-US" altLang="ja-JP" sz="12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W:\Vietna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1472010"/>
            <a:ext cx="3635896" cy="2754353"/>
          </a:xfrm>
          <a:prstGeom prst="rect">
            <a:avLst/>
          </a:prstGeom>
          <a:noFill/>
          <a:extLst>
            <a:ext uri="{909E8E84-426E-40DD-AFC4-6F175D3DCCD1}">
              <a14:hiddenFill xmlns:a14="http://schemas.microsoft.com/office/drawing/2010/main">
                <a:solidFill>
                  <a:srgbClr val="FFFFFF"/>
                </a:solidFill>
              </a14:hiddenFill>
            </a:ext>
          </a:extLst>
        </p:spPr>
      </p:pic>
      <p:grpSp>
        <p:nvGrpSpPr>
          <p:cNvPr id="6" name="グループ化 5"/>
          <p:cNvGrpSpPr/>
          <p:nvPr/>
        </p:nvGrpSpPr>
        <p:grpSpPr>
          <a:xfrm>
            <a:off x="6516217" y="4179378"/>
            <a:ext cx="2569850" cy="2592564"/>
            <a:chOff x="5570921" y="1409601"/>
            <a:chExt cx="3520422" cy="2736304"/>
          </a:xfrm>
        </p:grpSpPr>
        <p:pic>
          <p:nvPicPr>
            <p:cNvPr id="7" name="Picture 4" descr="Map of South China Sea with surrounding countries"/>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8939" t="4353" r="7603" b="52363"/>
            <a:stretch/>
          </p:blipFill>
          <p:spPr bwMode="auto">
            <a:xfrm>
              <a:off x="5570921" y="1409601"/>
              <a:ext cx="3465575" cy="2736304"/>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
          <p:nvSpPr>
            <p:cNvPr id="11" name="Rectangle 28"/>
            <p:cNvSpPr>
              <a:spLocks noChangeArrowheads="1"/>
            </p:cNvSpPr>
            <p:nvPr/>
          </p:nvSpPr>
          <p:spPr bwMode="auto">
            <a:xfrm>
              <a:off x="7426287" y="3842393"/>
              <a:ext cx="813588" cy="216024"/>
            </a:xfrm>
            <a:prstGeom prst="rect">
              <a:avLst/>
            </a:prstGeom>
            <a:solidFill>
              <a:schemeClr val="bg1"/>
            </a:solidFill>
            <a:ln w="6350" algn="ctr">
              <a:solidFill>
                <a:srgbClr val="FF0000"/>
              </a:solidFill>
              <a:miter lim="800000"/>
              <a:headEnd/>
              <a:tailEnd/>
            </a:ln>
          </p:spPr>
          <p:txBody>
            <a:bodyPr wrap="none" anchor="ctr"/>
            <a:lstStyle/>
            <a:p>
              <a:pPr algn="ctr" eaLnBrk="0" hangingPunct="0"/>
              <a:r>
                <a:rPr kumimoji="0" lang="en-US" altLang="ja-JP" sz="900" dirty="0" err="1" smtClean="0"/>
                <a:t>Trường</a:t>
              </a:r>
              <a:r>
                <a:rPr kumimoji="0" lang="en-US" altLang="ja-JP" sz="900" dirty="0" smtClean="0"/>
                <a:t> Sa</a:t>
              </a:r>
              <a:endParaRPr kumimoji="0" lang="ja-JP" altLang="en-US" sz="900" dirty="0"/>
            </a:p>
          </p:txBody>
        </p:sp>
        <p:sp>
          <p:nvSpPr>
            <p:cNvPr id="12" name="Rectangle 28"/>
            <p:cNvSpPr>
              <a:spLocks noChangeArrowheads="1"/>
            </p:cNvSpPr>
            <p:nvPr/>
          </p:nvSpPr>
          <p:spPr bwMode="auto">
            <a:xfrm>
              <a:off x="7426287" y="1840900"/>
              <a:ext cx="709361" cy="110362"/>
            </a:xfrm>
            <a:prstGeom prst="rect">
              <a:avLst/>
            </a:prstGeom>
            <a:solidFill>
              <a:schemeClr val="bg1"/>
            </a:solidFill>
            <a:ln w="3175" algn="ctr">
              <a:solidFill>
                <a:schemeClr val="tx1"/>
              </a:solidFill>
              <a:miter lim="800000"/>
              <a:headEnd/>
              <a:tailEnd/>
            </a:ln>
          </p:spPr>
          <p:txBody>
            <a:bodyPr wrap="none" anchor="ctr"/>
            <a:lstStyle/>
            <a:p>
              <a:pPr algn="ctr" eaLnBrk="0" hangingPunct="0"/>
              <a:r>
                <a:rPr kumimoji="0" lang="en-US" altLang="ja-JP" sz="900" dirty="0" err="1" smtClean="0"/>
                <a:t>Hồng</a:t>
              </a:r>
              <a:r>
                <a:rPr kumimoji="0" lang="en-US" altLang="ja-JP" sz="900" dirty="0" smtClean="0"/>
                <a:t> </a:t>
              </a:r>
              <a:r>
                <a:rPr kumimoji="0" lang="en-US" altLang="ja-JP" sz="900" dirty="0" err="1" smtClean="0"/>
                <a:t>công</a:t>
              </a:r>
              <a:endParaRPr kumimoji="0" lang="ja-JP" altLang="en-US" sz="900" dirty="0"/>
            </a:p>
          </p:txBody>
        </p:sp>
        <p:sp>
          <p:nvSpPr>
            <p:cNvPr id="13" name="Rectangle 28"/>
            <p:cNvSpPr>
              <a:spLocks noChangeArrowheads="1"/>
            </p:cNvSpPr>
            <p:nvPr/>
          </p:nvSpPr>
          <p:spPr bwMode="auto">
            <a:xfrm>
              <a:off x="8628863" y="3094420"/>
              <a:ext cx="462480" cy="190908"/>
            </a:xfrm>
            <a:prstGeom prst="rect">
              <a:avLst/>
            </a:prstGeom>
            <a:solidFill>
              <a:schemeClr val="bg1"/>
            </a:solidFill>
            <a:ln w="3175" algn="ctr">
              <a:solidFill>
                <a:schemeClr val="tx1"/>
              </a:solidFill>
              <a:miter lim="800000"/>
              <a:headEnd/>
              <a:tailEnd/>
            </a:ln>
          </p:spPr>
          <p:txBody>
            <a:bodyPr wrap="none" anchor="ctr"/>
            <a:lstStyle/>
            <a:p>
              <a:pPr algn="ctr" eaLnBrk="0" hangingPunct="0"/>
              <a:r>
                <a:rPr kumimoji="0" lang="en-US" altLang="ja-JP" sz="900" dirty="0" smtClean="0"/>
                <a:t>Manila</a:t>
              </a:r>
              <a:endParaRPr kumimoji="0" lang="ja-JP" altLang="en-US" sz="900" dirty="0"/>
            </a:p>
          </p:txBody>
        </p:sp>
        <p:sp>
          <p:nvSpPr>
            <p:cNvPr id="14" name="Rectangle 28"/>
            <p:cNvSpPr>
              <a:spLocks noChangeArrowheads="1"/>
            </p:cNvSpPr>
            <p:nvPr/>
          </p:nvSpPr>
          <p:spPr bwMode="auto">
            <a:xfrm>
              <a:off x="7833082" y="3011358"/>
              <a:ext cx="734392" cy="207353"/>
            </a:xfrm>
            <a:prstGeom prst="rect">
              <a:avLst/>
            </a:prstGeom>
            <a:solidFill>
              <a:schemeClr val="bg1"/>
            </a:solidFill>
            <a:ln w="3175" algn="ctr">
              <a:noFill/>
              <a:miter lim="800000"/>
              <a:headEnd/>
              <a:tailEnd/>
            </a:ln>
          </p:spPr>
          <p:txBody>
            <a:bodyPr wrap="none" anchor="ctr"/>
            <a:lstStyle/>
            <a:p>
              <a:pPr algn="ctr" eaLnBrk="0" hangingPunct="0"/>
              <a:r>
                <a:rPr kumimoji="0" lang="en-US" altLang="ja-JP" sz="800" dirty="0" smtClean="0"/>
                <a:t>Scarborough</a:t>
              </a:r>
              <a:endParaRPr kumimoji="0" lang="ja-JP" altLang="en-US" sz="800" dirty="0"/>
            </a:p>
          </p:txBody>
        </p:sp>
        <p:sp>
          <p:nvSpPr>
            <p:cNvPr id="15" name="Rectangle 28"/>
            <p:cNvSpPr>
              <a:spLocks noChangeArrowheads="1"/>
            </p:cNvSpPr>
            <p:nvPr/>
          </p:nvSpPr>
          <p:spPr bwMode="auto">
            <a:xfrm>
              <a:off x="7050571" y="2849776"/>
              <a:ext cx="652677" cy="244645"/>
            </a:xfrm>
            <a:prstGeom prst="rect">
              <a:avLst/>
            </a:prstGeom>
            <a:solidFill>
              <a:schemeClr val="bg1"/>
            </a:solidFill>
            <a:ln w="6350" algn="ctr">
              <a:solidFill>
                <a:srgbClr val="FF0000"/>
              </a:solidFill>
              <a:miter lim="800000"/>
              <a:headEnd/>
              <a:tailEnd/>
            </a:ln>
          </p:spPr>
          <p:txBody>
            <a:bodyPr wrap="none" anchor="ctr"/>
            <a:lstStyle/>
            <a:p>
              <a:pPr algn="ctr" eaLnBrk="0" hangingPunct="0"/>
              <a:r>
                <a:rPr kumimoji="0" lang="en-US" altLang="ja-JP" sz="900" dirty="0" smtClean="0"/>
                <a:t>Hoàng Sa</a:t>
              </a:r>
              <a:endParaRPr kumimoji="0" lang="ja-JP" altLang="en-US" sz="900" dirty="0"/>
            </a:p>
          </p:txBody>
        </p:sp>
      </p:grpSp>
      <p:pic>
        <p:nvPicPr>
          <p:cNvPr id="1027" name="Picture 3" descr="C:\Users\a21380\Desktop\1. JAPAN- VIET NAM.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82052" y="0"/>
            <a:ext cx="1069108" cy="804357"/>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126404" y="458108"/>
            <a:ext cx="7991934" cy="73866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285750" indent="-285750">
              <a:buFont typeface="Wingdings" panose="05000000000000000000" pitchFamily="2" charset="2"/>
              <a:buChar char="§"/>
            </a:pPr>
            <a:r>
              <a:rPr lang="vi-VN" altLang="ja-JP" sz="1400" dirty="0" smtClean="0">
                <a:latin typeface="+mj-lt"/>
              </a:rPr>
              <a:t>Việt Nam là một đối tác vô cùng quan trọng chia sẻ nhiều lợi ích chiến lược của Nhật Bản.</a:t>
            </a:r>
            <a:endParaRPr kumimoji="1" lang="vi-VN" altLang="ja-JP" sz="1400" dirty="0" smtClean="0">
              <a:latin typeface="+mj-lt"/>
            </a:endParaRPr>
          </a:p>
          <a:p>
            <a:pPr marL="285750" indent="-285750">
              <a:buFont typeface="Wingdings" panose="05000000000000000000" pitchFamily="2" charset="2"/>
              <a:buChar char="§"/>
            </a:pPr>
            <a:r>
              <a:rPr lang="vi-VN" altLang="ja-JP" sz="1400" dirty="0" smtClean="0">
                <a:latin typeface="+mj-lt"/>
              </a:rPr>
              <a:t>Sự phát triển bền vững của Việt Nam rất quan trọng với Nhật Bản.</a:t>
            </a:r>
            <a:endParaRPr kumimoji="1" lang="vi-VN" altLang="ja-JP" sz="1400" dirty="0" smtClean="0">
              <a:latin typeface="+mj-lt"/>
            </a:endParaRPr>
          </a:p>
          <a:p>
            <a:pPr marL="285750" indent="-285750">
              <a:buFont typeface="Wingdings" panose="05000000000000000000" pitchFamily="2" charset="2"/>
              <a:buChar char="§"/>
            </a:pPr>
            <a:r>
              <a:rPr lang="vi-VN" altLang="ja-JP" sz="1400" dirty="0" smtClean="0">
                <a:latin typeface="+mj-lt"/>
              </a:rPr>
              <a:t>Nhật Bản </a:t>
            </a:r>
            <a:r>
              <a:rPr lang="en-US" altLang="ja-JP" sz="1400" dirty="0" err="1" smtClean="0">
                <a:latin typeface="+mj-lt"/>
              </a:rPr>
              <a:t>mong</a:t>
            </a:r>
            <a:r>
              <a:rPr lang="en-US" altLang="ja-JP" sz="1400" dirty="0" smtClean="0">
                <a:latin typeface="+mj-lt"/>
              </a:rPr>
              <a:t> </a:t>
            </a:r>
            <a:r>
              <a:rPr lang="en-US" altLang="ja-JP" sz="1400" dirty="0" err="1" smtClean="0">
                <a:latin typeface="+mj-lt"/>
              </a:rPr>
              <a:t>muốn</a:t>
            </a:r>
            <a:r>
              <a:rPr lang="en-US" altLang="ja-JP" sz="1400" dirty="0" smtClean="0">
                <a:latin typeface="+mj-lt"/>
              </a:rPr>
              <a:t> </a:t>
            </a:r>
            <a:r>
              <a:rPr lang="vi-VN" altLang="ja-JP" sz="1400" dirty="0" smtClean="0">
                <a:latin typeface="+mj-lt"/>
              </a:rPr>
              <a:t>tăng cường liên kết với Việt Nam trên tinh thần đối tác chiến lược sâu rộng.</a:t>
            </a:r>
            <a:endParaRPr kumimoji="1" lang="vi-VN" altLang="ja-JP" sz="1400" dirty="0">
              <a:latin typeface="+mj-lt"/>
            </a:endParaRPr>
          </a:p>
        </p:txBody>
      </p:sp>
      <p:sp>
        <p:nvSpPr>
          <p:cNvPr id="5" name="スライド番号プレースホルダー 4"/>
          <p:cNvSpPr>
            <a:spLocks noGrp="1"/>
          </p:cNvSpPr>
          <p:nvPr>
            <p:ph type="sldNum" sz="quarter" idx="12"/>
          </p:nvPr>
        </p:nvSpPr>
        <p:spPr>
          <a:xfrm>
            <a:off x="7100757" y="6507563"/>
            <a:ext cx="2133600" cy="365125"/>
          </a:xfrm>
        </p:spPr>
        <p:txBody>
          <a:bodyPr/>
          <a:lstStyle/>
          <a:p>
            <a:fld id="{97366511-FB1F-40B0-BC3A-50116A76F735}" type="slidenum">
              <a:rPr kumimoji="1" lang="ja-JP" altLang="en-US" smtClean="0">
                <a:solidFill>
                  <a:schemeClr val="tx1"/>
                </a:solidFill>
              </a:rPr>
              <a:t>1</a:t>
            </a:fld>
            <a:endParaRPr kumimoji="1" lang="ja-JP" altLang="en-US" dirty="0">
              <a:solidFill>
                <a:schemeClr val="tx1"/>
              </a:solidFill>
            </a:endParaRPr>
          </a:p>
        </p:txBody>
      </p:sp>
    </p:spTree>
    <p:extLst>
      <p:ext uri="{BB962C8B-B14F-4D97-AF65-F5344CB8AC3E}">
        <p14:creationId xmlns:p14="http://schemas.microsoft.com/office/powerpoint/2010/main" val="1438555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76672"/>
          </a:xfrm>
        </p:spPr>
        <p:txBody>
          <a:bodyPr>
            <a:noAutofit/>
          </a:bodyPr>
          <a:lstStyle/>
          <a:p>
            <a:r>
              <a:rPr lang="en-US" altLang="ja-JP" sz="2800" u="sng" dirty="0" smtClean="0">
                <a:latin typeface="Times New Roman" panose="02020603050405020304" pitchFamily="18" charset="0"/>
                <a:cs typeface="Times New Roman" panose="02020603050405020304" pitchFamily="18" charset="0"/>
              </a:rPr>
              <a:t>2. QUAN HỆ NHẬT – VIỆT</a:t>
            </a:r>
            <a:endParaRPr kumimoji="1" lang="ja-JP" altLang="en-US" sz="2800" u="sng" dirty="0">
              <a:latin typeface="Times New Roman" panose="02020603050405020304" pitchFamily="18" charset="0"/>
              <a:cs typeface="Times New Roman" panose="02020603050405020304" pitchFamily="18" charset="0"/>
            </a:endParaRPr>
          </a:p>
        </p:txBody>
      </p:sp>
      <p:sp>
        <p:nvSpPr>
          <p:cNvPr id="4" name="タイトル 1"/>
          <p:cNvSpPr txBox="1">
            <a:spLocks/>
          </p:cNvSpPr>
          <p:nvPr/>
        </p:nvSpPr>
        <p:spPr>
          <a:xfrm>
            <a:off x="7160" y="476672"/>
            <a:ext cx="9144000" cy="18771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smtClean="0">
                <a:latin typeface="Times New Roman" panose="02020603050405020304" pitchFamily="18" charset="0"/>
                <a:cs typeface="Times New Roman" panose="02020603050405020304" pitchFamily="18" charset="0"/>
              </a:rPr>
              <a:t>1. </a:t>
            </a:r>
            <a:r>
              <a:rPr lang="vi-VN" altLang="ja-JP" sz="1600" b="1" dirty="0" smtClean="0">
                <a:latin typeface="Times New Roman" panose="02020603050405020304" pitchFamily="18" charset="0"/>
                <a:cs typeface="Times New Roman" panose="02020603050405020304" pitchFamily="18" charset="0"/>
              </a:rPr>
              <a:t>Các chuyến thăm cấp cao năm 2017</a:t>
            </a:r>
          </a:p>
          <a:p>
            <a:pPr algn="l"/>
            <a:r>
              <a:rPr lang="vi-VN" altLang="ja-JP" sz="1600" b="1" dirty="0" smtClean="0">
                <a:latin typeface="Times New Roman" panose="02020603050405020304" pitchFamily="18" charset="0"/>
                <a:cs typeface="Times New Roman" panose="02020603050405020304" pitchFamily="18" charset="0"/>
              </a:rPr>
              <a:t>Giao lưu cấp cao song phương diễn ra liên tục trong năm </a:t>
            </a:r>
          </a:p>
          <a:p>
            <a:pPr marL="285750" indent="-285750" algn="l">
              <a:buFont typeface="Wingdings" panose="05000000000000000000" pitchFamily="2" charset="2"/>
              <a:buChar char="l"/>
            </a:pPr>
            <a:r>
              <a:rPr lang="vi-VN" altLang="ja-JP" sz="1600" dirty="0" smtClean="0">
                <a:latin typeface="Times New Roman" panose="02020603050405020304" pitchFamily="18" charset="0"/>
                <a:cs typeface="Times New Roman" panose="02020603050405020304" pitchFamily="18" charset="0"/>
              </a:rPr>
              <a:t>Từ phía Nhật Bản, Nhật Hoàng và Hoàng Hậu, Thủ tướng Shinzo Abe (2 lần), Chủ tịch Hạ viện Oshima, 6 </a:t>
            </a:r>
            <a:r>
              <a:rPr lang="en-US" altLang="ja-JP" sz="1600" dirty="0" smtClean="0">
                <a:latin typeface="Times New Roman" panose="02020603050405020304" pitchFamily="18" charset="0"/>
                <a:cs typeface="Times New Roman" panose="02020603050405020304" pitchFamily="18" charset="0"/>
              </a:rPr>
              <a:t>T</a:t>
            </a:r>
            <a:r>
              <a:rPr lang="vi-VN" altLang="ja-JP" sz="1600" dirty="0" smtClean="0">
                <a:latin typeface="Times New Roman" panose="02020603050405020304" pitchFamily="18" charset="0"/>
                <a:cs typeface="Times New Roman" panose="02020603050405020304" pitchFamily="18" charset="0"/>
              </a:rPr>
              <a:t>hành viên nội các, 9 </a:t>
            </a:r>
            <a:r>
              <a:rPr lang="en-US" altLang="ja-JP" sz="1600" dirty="0" smtClean="0">
                <a:latin typeface="Times New Roman" panose="02020603050405020304" pitchFamily="18" charset="0"/>
                <a:cs typeface="Times New Roman" panose="02020603050405020304" pitchFamily="18" charset="0"/>
              </a:rPr>
              <a:t>T</a:t>
            </a:r>
            <a:r>
              <a:rPr lang="vi-VN" altLang="ja-JP" sz="1600" dirty="0" smtClean="0">
                <a:latin typeface="Times New Roman" panose="02020603050405020304" pitchFamily="18" charset="0"/>
                <a:cs typeface="Times New Roman" panose="02020603050405020304" pitchFamily="18" charset="0"/>
              </a:rPr>
              <a:t>ỉnh trưởng, </a:t>
            </a:r>
            <a:r>
              <a:rPr lang="en-US" altLang="ja-JP" sz="1600" dirty="0" smtClean="0">
                <a:latin typeface="Times New Roman" panose="02020603050405020304" pitchFamily="18" charset="0"/>
                <a:cs typeface="Times New Roman" panose="02020603050405020304" pitchFamily="18" charset="0"/>
              </a:rPr>
              <a:t>P</a:t>
            </a:r>
            <a:r>
              <a:rPr lang="vi-VN" altLang="ja-JP" sz="1600" dirty="0" smtClean="0">
                <a:latin typeface="Times New Roman" panose="02020603050405020304" pitchFamily="18" charset="0"/>
                <a:cs typeface="Times New Roman" panose="02020603050405020304" pitchFamily="18" charset="0"/>
              </a:rPr>
              <a:t>hái đoàn kinh tế…v.v đã tới thăm Việt Nam</a:t>
            </a:r>
            <a:r>
              <a:rPr lang="en-US" altLang="ja-JP" sz="1600" dirty="0" smtClean="0">
                <a:latin typeface="Times New Roman" panose="02020603050405020304" pitchFamily="18" charset="0"/>
                <a:cs typeface="Times New Roman" panose="02020603050405020304" pitchFamily="18" charset="0"/>
              </a:rPr>
              <a:t>.    </a:t>
            </a:r>
          </a:p>
          <a:p>
            <a:pPr marL="285750" indent="-285750" algn="l">
              <a:buFont typeface="Wingdings" panose="05000000000000000000" pitchFamily="2" charset="2"/>
              <a:buChar char="l"/>
            </a:pPr>
            <a:r>
              <a:rPr lang="vi-VN" altLang="ja-JP" sz="1600" dirty="0" smtClean="0">
                <a:latin typeface="Times New Roman" panose="02020603050405020304" pitchFamily="18" charset="0"/>
                <a:cs typeface="Times New Roman" panose="02020603050405020304" pitchFamily="18" charset="0"/>
              </a:rPr>
              <a:t>Từ phía Việt Nam, Thủ tướng Nguyễn Xuân Phúc, Phó chủ tịch nước Đặng Thị Ngọc Thịnh, 16 </a:t>
            </a:r>
            <a:r>
              <a:rPr lang="en-US" altLang="ja-JP" sz="1600" dirty="0" smtClean="0">
                <a:latin typeface="Times New Roman" panose="02020603050405020304" pitchFamily="18" charset="0"/>
                <a:cs typeface="Times New Roman" panose="02020603050405020304" pitchFamily="18" charset="0"/>
              </a:rPr>
              <a:t>T</a:t>
            </a:r>
            <a:r>
              <a:rPr lang="vi-VN" altLang="ja-JP" sz="1600" dirty="0" smtClean="0">
                <a:latin typeface="Times New Roman" panose="02020603050405020304" pitchFamily="18" charset="0"/>
                <a:cs typeface="Times New Roman" panose="02020603050405020304" pitchFamily="18" charset="0"/>
              </a:rPr>
              <a:t>hành viên </a:t>
            </a:r>
            <a:r>
              <a:rPr lang="en-US" altLang="ja-JP" sz="1600" dirty="0" smtClean="0">
                <a:latin typeface="Times New Roman" panose="02020603050405020304" pitchFamily="18" charset="0"/>
                <a:cs typeface="Times New Roman" panose="02020603050405020304" pitchFamily="18" charset="0"/>
              </a:rPr>
              <a:t>C</a:t>
            </a:r>
            <a:r>
              <a:rPr lang="vi-VN" altLang="ja-JP" sz="1600" dirty="0" smtClean="0">
                <a:latin typeface="Times New Roman" panose="02020603050405020304" pitchFamily="18" charset="0"/>
                <a:cs typeface="Times New Roman" panose="02020603050405020304" pitchFamily="18" charset="0"/>
              </a:rPr>
              <a:t>hính phủ Việt Nam, </a:t>
            </a:r>
            <a:r>
              <a:rPr lang="en-US" altLang="ja-JP" sz="1600" dirty="0" err="1" smtClean="0">
                <a:latin typeface="Times New Roman" panose="02020603050405020304" pitchFamily="18" charset="0"/>
                <a:cs typeface="Times New Roman" panose="02020603050405020304" pitchFamily="18" charset="0"/>
              </a:rPr>
              <a:t>hơn</a:t>
            </a:r>
            <a:r>
              <a:rPr lang="en-US" altLang="ja-JP" sz="1600" dirty="0" smtClean="0">
                <a:latin typeface="Times New Roman" panose="02020603050405020304" pitchFamily="18" charset="0"/>
                <a:cs typeface="Times New Roman" panose="02020603050405020304" pitchFamily="18" charset="0"/>
              </a:rPr>
              <a:t> </a:t>
            </a:r>
            <a:r>
              <a:rPr lang="vi-VN" altLang="ja-JP" sz="1600" dirty="0" smtClean="0">
                <a:latin typeface="Times New Roman" panose="02020603050405020304" pitchFamily="18" charset="0"/>
                <a:cs typeface="Times New Roman" panose="02020603050405020304" pitchFamily="18" charset="0"/>
              </a:rPr>
              <a:t>10 </a:t>
            </a:r>
            <a:r>
              <a:rPr lang="en-US" altLang="ja-JP" sz="1600" dirty="0" smtClean="0">
                <a:latin typeface="Times New Roman" panose="02020603050405020304" pitchFamily="18" charset="0"/>
                <a:cs typeface="Times New Roman" panose="02020603050405020304" pitchFamily="18" charset="0"/>
              </a:rPr>
              <a:t>C</a:t>
            </a:r>
            <a:r>
              <a:rPr lang="vi-VN" altLang="ja-JP" sz="1600" dirty="0" smtClean="0">
                <a:latin typeface="Times New Roman" panose="02020603050405020304" pitchFamily="18" charset="0"/>
                <a:cs typeface="Times New Roman" panose="02020603050405020304" pitchFamily="18" charset="0"/>
              </a:rPr>
              <a:t>hủ tịch UBND các tỉnh đã tới thăm Nhật Bản. </a:t>
            </a:r>
          </a:p>
          <a:p>
            <a:pPr algn="l"/>
            <a:r>
              <a:rPr lang="vi-VN" altLang="ja-JP" sz="1600" dirty="0" smtClean="0">
                <a:latin typeface="Times New Roman" panose="02020603050405020304" pitchFamily="18" charset="0"/>
                <a:cs typeface="Times New Roman" panose="02020603050405020304" pitchFamily="18" charset="0"/>
              </a:rPr>
              <a:t>     Mục đích chính tới Nhật</a:t>
            </a:r>
            <a:r>
              <a:rPr lang="en-US" altLang="ja-JP" sz="1600" dirty="0" smtClean="0">
                <a:latin typeface="Times New Roman" panose="02020603050405020304" pitchFamily="18" charset="0"/>
                <a:cs typeface="Times New Roman" panose="02020603050405020304" pitchFamily="18" charset="0"/>
              </a:rPr>
              <a:t>:</a:t>
            </a:r>
            <a:r>
              <a:rPr lang="vi-VN" altLang="ja-JP" sz="1600" dirty="0" smtClean="0">
                <a:latin typeface="Times New Roman" panose="02020603050405020304" pitchFamily="18" charset="0"/>
                <a:cs typeface="Times New Roman" panose="02020603050405020304" pitchFamily="18" charset="0"/>
              </a:rPr>
              <a:t> được mời tới để </a:t>
            </a:r>
            <a:r>
              <a:rPr lang="en-US" altLang="ja-JP" sz="1600" dirty="0" err="1" smtClean="0">
                <a:latin typeface="Times New Roman" panose="02020603050405020304" pitchFamily="18" charset="0"/>
                <a:cs typeface="Times New Roman" panose="02020603050405020304" pitchFamily="18" charset="0"/>
              </a:rPr>
              <a:t>kêu</a:t>
            </a:r>
            <a:r>
              <a:rPr lang="en-US" altLang="ja-JP" sz="1600" dirty="0" smtClean="0">
                <a:latin typeface="Times New Roman" panose="02020603050405020304" pitchFamily="18" charset="0"/>
                <a:cs typeface="Times New Roman" panose="02020603050405020304" pitchFamily="18" charset="0"/>
              </a:rPr>
              <a:t> </a:t>
            </a:r>
            <a:r>
              <a:rPr lang="en-US" altLang="ja-JP" sz="1600" dirty="0" err="1" smtClean="0">
                <a:latin typeface="Times New Roman" panose="02020603050405020304" pitchFamily="18" charset="0"/>
                <a:cs typeface="Times New Roman" panose="02020603050405020304" pitchFamily="18" charset="0"/>
              </a:rPr>
              <a:t>gọi</a:t>
            </a:r>
            <a:r>
              <a:rPr lang="en-US" altLang="ja-JP" sz="1600" dirty="0" smtClean="0">
                <a:latin typeface="Times New Roman" panose="02020603050405020304" pitchFamily="18" charset="0"/>
                <a:cs typeface="Times New Roman" panose="02020603050405020304" pitchFamily="18" charset="0"/>
              </a:rPr>
              <a:t> </a:t>
            </a:r>
            <a:r>
              <a:rPr lang="vi-VN" altLang="ja-JP" sz="1600" dirty="0" smtClean="0">
                <a:latin typeface="Times New Roman" panose="02020603050405020304" pitchFamily="18" charset="0"/>
                <a:cs typeface="Times New Roman" panose="02020603050405020304" pitchFamily="18" charset="0"/>
              </a:rPr>
              <a:t>đầu tư, tham quan</a:t>
            </a:r>
            <a:r>
              <a:rPr lang="en-US" altLang="ja-JP" sz="1600" dirty="0" smtClean="0">
                <a:latin typeface="Times New Roman" panose="02020603050405020304" pitchFamily="18" charset="0"/>
                <a:cs typeface="Times New Roman" panose="02020603050405020304" pitchFamily="18" charset="0"/>
              </a:rPr>
              <a:t>.</a:t>
            </a:r>
            <a:endParaRPr lang="vi-VN" altLang="ja-JP" sz="1600" dirty="0" smtClean="0">
              <a:latin typeface="Times New Roman" panose="02020603050405020304" pitchFamily="18" charset="0"/>
              <a:cs typeface="Times New Roman" panose="020206030504050203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1055174227"/>
              </p:ext>
            </p:extLst>
          </p:nvPr>
        </p:nvGraphicFramePr>
        <p:xfrm>
          <a:off x="72030" y="2353789"/>
          <a:ext cx="9105514" cy="4145280"/>
        </p:xfrm>
        <a:graphic>
          <a:graphicData uri="http://schemas.openxmlformats.org/drawingml/2006/table">
            <a:tbl>
              <a:tblPr firstRow="1" bandRow="1">
                <a:tableStyleId>{5C22544A-7EE6-4342-B048-85BDC9FD1C3A}</a:tableStyleId>
              </a:tblPr>
              <a:tblGrid>
                <a:gridCol w="4821546"/>
                <a:gridCol w="4283968"/>
              </a:tblGrid>
              <a:tr h="229886">
                <a:tc>
                  <a:txBody>
                    <a:bodyPr/>
                    <a:lstStyle/>
                    <a:p>
                      <a:pPr algn="ctr"/>
                      <a:r>
                        <a:rPr kumimoji="1" lang="en-US" altLang="ja-JP" sz="1300" dirty="0" err="1" smtClean="0">
                          <a:latin typeface="Times New Roman" panose="02020603050405020304" pitchFamily="18" charset="0"/>
                          <a:cs typeface="Times New Roman" panose="02020603050405020304" pitchFamily="18" charset="0"/>
                        </a:rPr>
                        <a:t>Nhật</a:t>
                      </a:r>
                      <a:r>
                        <a:rPr kumimoji="1" lang="en-US" altLang="ja-JP" sz="1300" baseline="0" dirty="0" smtClean="0">
                          <a:latin typeface="Times New Roman" panose="02020603050405020304" pitchFamily="18" charset="0"/>
                          <a:cs typeface="Times New Roman" panose="02020603050405020304" pitchFamily="18" charset="0"/>
                        </a:rPr>
                        <a:t> </a:t>
                      </a:r>
                      <a:r>
                        <a:rPr kumimoji="1" lang="ja-JP" altLang="en-US" sz="1300" dirty="0" smtClean="0">
                          <a:latin typeface="Times New Roman" panose="02020603050405020304" pitchFamily="18" charset="0"/>
                          <a:cs typeface="Times New Roman" panose="02020603050405020304" pitchFamily="18" charset="0"/>
                        </a:rPr>
                        <a:t>→</a:t>
                      </a:r>
                      <a:r>
                        <a:rPr kumimoji="1" lang="ja-JP" altLang="en-US" sz="1300" baseline="0" dirty="0" smtClean="0">
                          <a:latin typeface="Times New Roman" panose="02020603050405020304" pitchFamily="18" charset="0"/>
                          <a:cs typeface="Times New Roman" panose="02020603050405020304" pitchFamily="18" charset="0"/>
                        </a:rPr>
                        <a:t> </a:t>
                      </a:r>
                      <a:r>
                        <a:rPr kumimoji="1" lang="en-US" altLang="ja-JP" sz="1300" baseline="0" dirty="0" err="1" smtClean="0">
                          <a:latin typeface="Times New Roman" panose="02020603050405020304" pitchFamily="18" charset="0"/>
                          <a:cs typeface="Times New Roman" panose="02020603050405020304" pitchFamily="18" charset="0"/>
                        </a:rPr>
                        <a:t>Việt</a:t>
                      </a:r>
                      <a:r>
                        <a:rPr kumimoji="1" lang="ja-JP" altLang="en-US" sz="1300" dirty="0" smtClean="0">
                          <a:latin typeface="Times New Roman" panose="02020603050405020304" pitchFamily="18" charset="0"/>
                          <a:cs typeface="Times New Roman" panose="02020603050405020304" pitchFamily="18" charset="0"/>
                        </a:rPr>
                        <a:t>　　</a:t>
                      </a:r>
                      <a:endParaRPr kumimoji="1" lang="ja-JP" altLang="en-US" sz="1300"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300" dirty="0" err="1" smtClean="0">
                          <a:latin typeface="Times New Roman" panose="02020603050405020304" pitchFamily="18" charset="0"/>
                          <a:cs typeface="Times New Roman" panose="02020603050405020304" pitchFamily="18" charset="0"/>
                        </a:rPr>
                        <a:t>Việt</a:t>
                      </a:r>
                      <a:r>
                        <a:rPr kumimoji="1" lang="en-US" altLang="ja-JP" sz="1300" baseline="0" dirty="0" smtClean="0">
                          <a:latin typeface="Times New Roman" panose="02020603050405020304" pitchFamily="18" charset="0"/>
                          <a:cs typeface="Times New Roman" panose="02020603050405020304" pitchFamily="18" charset="0"/>
                        </a:rPr>
                        <a:t> </a:t>
                      </a:r>
                      <a:r>
                        <a:rPr kumimoji="1" lang="ja-JP" altLang="en-US" sz="1300" dirty="0" smtClean="0">
                          <a:latin typeface="Times New Roman" panose="02020603050405020304" pitchFamily="18" charset="0"/>
                          <a:cs typeface="Times New Roman" panose="02020603050405020304" pitchFamily="18" charset="0"/>
                        </a:rPr>
                        <a:t>→</a:t>
                      </a:r>
                      <a:r>
                        <a:rPr kumimoji="1" lang="ja-JP" altLang="en-US" sz="1300" baseline="0" dirty="0" smtClean="0">
                          <a:latin typeface="Times New Roman" panose="02020603050405020304" pitchFamily="18" charset="0"/>
                          <a:cs typeface="Times New Roman" panose="02020603050405020304" pitchFamily="18" charset="0"/>
                        </a:rPr>
                        <a:t> </a:t>
                      </a:r>
                      <a:r>
                        <a:rPr kumimoji="1" lang="en-US" altLang="ja-JP" sz="1300" baseline="0" dirty="0" err="1" smtClean="0">
                          <a:latin typeface="Times New Roman" panose="02020603050405020304" pitchFamily="18" charset="0"/>
                          <a:cs typeface="Times New Roman" panose="02020603050405020304" pitchFamily="18" charset="0"/>
                        </a:rPr>
                        <a:t>Nhật</a:t>
                      </a:r>
                      <a:endParaRPr kumimoji="1" lang="ja-JP" altLang="en-US" sz="1300" dirty="0">
                        <a:latin typeface="Times New Roman" panose="02020603050405020304" pitchFamily="18" charset="0"/>
                        <a:cs typeface="Times New Roman" panose="02020603050405020304" pitchFamily="18" charset="0"/>
                      </a:endParaRPr>
                    </a:p>
                  </a:txBody>
                  <a:tcPr/>
                </a:tc>
              </a:tr>
              <a:tr h="2020964">
                <a:tc>
                  <a:txBody>
                    <a:bodyPr/>
                    <a:lstStyle/>
                    <a:p>
                      <a:pPr marL="285750" indent="-2857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1</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Thủ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tướng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Abe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Phu</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nhân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sau</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4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năm</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285750" indent="-2857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1</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Phái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đoàn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kinh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tế</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JCCI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đoàn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tịch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Mimura)</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285750" indent="-2857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3</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Nhật</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Hoàng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Hoàng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Hậu</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lần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đầu</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tiên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285750" indent="-2857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5</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Chủ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tịch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Hạ</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viện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Oshima</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Phu</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nhân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sau</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15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năm</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285750" indent="-2857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5</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Hội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nghị</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các</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phụ</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trách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thương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mại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APEC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Kinh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tế</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Thương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mại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Công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nghiệp</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Seko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Hiroshige,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Thứ</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Ngoại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giao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Sonoura</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Kentaro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đương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thời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285750" indent="-2857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5</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1" lang="vi-VN" sz="1300" b="0" i="0" kern="1200" dirty="0" smtClean="0">
                          <a:solidFill>
                            <a:schemeClr val="dk1"/>
                          </a:solidFill>
                          <a:effectLst/>
                          <a:latin typeface="Times New Roman" panose="02020603050405020304" pitchFamily="18" charset="0"/>
                          <a:ea typeface="+mn-ea"/>
                          <a:cs typeface="Times New Roman" panose="02020603050405020304" pitchFamily="18" charset="0"/>
                        </a:rPr>
                        <a:t>Hội nghị Bộ trưởng Hiệp định Đối tác xuyên Thái Bình dương (TPP)</a:t>
                      </a:r>
                      <a:r>
                        <a:rPr kumimoji="1" lang="en-US" sz="13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dirty="0" err="1" smtClean="0">
                          <a:solidFill>
                            <a:schemeClr val="dk1"/>
                          </a:solidFill>
                          <a:effectLst/>
                          <a:latin typeface="Times New Roman" panose="02020603050405020304" pitchFamily="18" charset="0"/>
                          <a:ea typeface="+mn-ea"/>
                          <a:cs typeface="Times New Roman" panose="02020603050405020304" pitchFamily="18" charset="0"/>
                        </a:rPr>
                        <a:t>Bộ</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trưởng</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phụ</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trách</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các</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vấn</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đề</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TPP Ishihara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Nobuteru</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đương</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thời</a:t>
                      </a:r>
                      <a:r>
                        <a:rPr kumimoji="1" lang="en-US"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a:t>
                      </a:r>
                    </a:p>
                    <a:p>
                      <a:pPr marL="285750" indent="-285750" eaLnBrk="0" fontAlgn="auto" hangingPunct="0">
                        <a:spcBef>
                          <a:spcPts val="0"/>
                        </a:spcBef>
                        <a:spcAft>
                          <a:spcPts val="0"/>
                        </a:spcAft>
                        <a:buFont typeface="Arial" panose="020B0604020202020204" pitchFamily="34" charset="0"/>
                        <a:buChar char="•"/>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9</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Kinh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tế</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Thương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mại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Công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nghiệp</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Seko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p>
                    <a:p>
                      <a:pPr marL="285750" marR="0"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11</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1" lang="vi-VN" sz="1300" b="0" i="0" kern="1200" dirty="0" smtClean="0">
                          <a:solidFill>
                            <a:schemeClr val="dk1"/>
                          </a:solidFill>
                          <a:effectLst/>
                          <a:latin typeface="Times New Roman" panose="02020603050405020304" pitchFamily="18" charset="0"/>
                          <a:ea typeface="+mn-ea"/>
                          <a:cs typeface="Times New Roman" panose="02020603050405020304" pitchFamily="18" charset="0"/>
                        </a:rPr>
                        <a:t>Hội nghị Bộ trưởng</a:t>
                      </a:r>
                      <a:r>
                        <a:rPr kumimoji="1" lang="en-US" sz="13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APEC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Ngoại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giao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Kono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Kinh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tế</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Thương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mại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Công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nghiệp</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Seko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a:t>
                      </a:r>
                    </a:p>
                    <a:p>
                      <a:pPr marL="285750" indent="-2857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11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Hội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nghị</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cấp</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cao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APEC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Thủ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tướng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Abe)</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285750" indent="-2857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11</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1" lang="vi-VN" sz="1300" b="0" i="0" kern="1200" dirty="0" smtClean="0">
                          <a:solidFill>
                            <a:schemeClr val="dk1"/>
                          </a:solidFill>
                          <a:effectLst/>
                          <a:latin typeface="Times New Roman" panose="02020603050405020304" pitchFamily="18" charset="0"/>
                          <a:ea typeface="+mn-ea"/>
                          <a:cs typeface="Times New Roman" panose="02020603050405020304" pitchFamily="18" charset="0"/>
                        </a:rPr>
                        <a:t>Hội nghị Bộ trưởng Hiệp định Đối tác xuyên Thái Bình dương (</a:t>
                      </a:r>
                      <a:r>
                        <a:rPr kumimoji="1" lang="en-US" sz="1300" b="0" i="0" kern="1200" dirty="0" err="1" smtClean="0">
                          <a:solidFill>
                            <a:schemeClr val="dk1"/>
                          </a:solidFill>
                          <a:effectLst/>
                          <a:latin typeface="Times New Roman" panose="02020603050405020304" pitchFamily="18" charset="0"/>
                          <a:ea typeface="+mn-ea"/>
                          <a:cs typeface="Times New Roman" panose="02020603050405020304" pitchFamily="18" charset="0"/>
                        </a:rPr>
                        <a:t>B</a:t>
                      </a:r>
                      <a:r>
                        <a:rPr kumimoji="1" lang="en-US" altLang="ja-JP" sz="1300" b="0" i="0" kern="1200" dirty="0" err="1" smtClean="0">
                          <a:solidFill>
                            <a:schemeClr val="dk1"/>
                          </a:solidFill>
                          <a:effectLst/>
                          <a:latin typeface="Times New Roman" panose="02020603050405020304" pitchFamily="18" charset="0"/>
                          <a:ea typeface="+mn-ea"/>
                          <a:cs typeface="Times New Roman" panose="02020603050405020304" pitchFamily="18" charset="0"/>
                        </a:rPr>
                        <a:t>ộ</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trưởng</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phụ</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trách</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các</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vấn</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đề</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vi-VN" sz="1300" b="0" i="0" kern="1200" dirty="0" smtClean="0">
                          <a:solidFill>
                            <a:schemeClr val="dk1"/>
                          </a:solidFill>
                          <a:effectLst/>
                          <a:latin typeface="Times New Roman" panose="02020603050405020304" pitchFamily="18" charset="0"/>
                          <a:ea typeface="+mn-ea"/>
                          <a:cs typeface="Times New Roman" panose="02020603050405020304" pitchFamily="18" charset="0"/>
                        </a:rPr>
                        <a:t>TPP</a:t>
                      </a:r>
                      <a:r>
                        <a:rPr kumimoji="1" lang="en-US" sz="13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sz="1300" b="0" i="0" kern="1200" dirty="0" err="1" smtClean="0">
                          <a:solidFill>
                            <a:schemeClr val="dk1"/>
                          </a:solidFill>
                          <a:effectLst/>
                          <a:latin typeface="Times New Roman" panose="02020603050405020304" pitchFamily="18" charset="0"/>
                          <a:ea typeface="+mn-ea"/>
                          <a:cs typeface="Times New Roman" panose="02020603050405020304" pitchFamily="18" charset="0"/>
                        </a:rPr>
                        <a:t>Motegi</a:t>
                      </a:r>
                      <a:r>
                        <a:rPr kumimoji="0" lang="en-US" altLang="ja-JP" sz="1300" dirty="0" smtClean="0">
                          <a:solidFill>
                            <a:schemeClr val="tx1"/>
                          </a:solidFill>
                          <a:latin typeface="Times New Roman" panose="02020603050405020304" pitchFamily="18" charset="0"/>
                          <a:cs typeface="Times New Roman" panose="02020603050405020304" pitchFamily="18" charset="0"/>
                        </a:rPr>
                        <a:t>)</a:t>
                      </a:r>
                    </a:p>
                    <a:p>
                      <a:pPr marL="285750" indent="-285750" eaLnBrk="0" fontAlgn="auto" hangingPunct="0">
                        <a:spcBef>
                          <a:spcPts val="0"/>
                        </a:spcBef>
                        <a:spcAft>
                          <a:spcPts val="0"/>
                        </a:spcAft>
                        <a:buFont typeface="Arial" panose="020B0604020202020204" pitchFamily="34" charset="0"/>
                        <a:buChar char="•"/>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12</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1" lang="vi-VN" sz="1300" b="0" i="0" kern="1200" dirty="0" smtClean="0">
                          <a:solidFill>
                            <a:schemeClr val="dk1"/>
                          </a:solidFill>
                          <a:effectLst/>
                          <a:latin typeface="Times New Roman" panose="02020603050405020304" pitchFamily="18" charset="0"/>
                          <a:ea typeface="+mn-ea"/>
                          <a:cs typeface="Times New Roman" panose="02020603050405020304" pitchFamily="18" charset="0"/>
                        </a:rPr>
                        <a:t>Ủy ban Kinh tế Nhật - Việt thuộc Liên đoàn các Tổ chức kinh tế Nhật Bản</a:t>
                      </a:r>
                      <a:endParaRPr kumimoji="1" lang="en-US" sz="1300" b="0" i="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285750" indent="-285750" eaLnBrk="0" fontAlgn="auto" hangingPunct="0">
                        <a:spcBef>
                          <a:spcPts val="0"/>
                        </a:spcBef>
                        <a:spcAft>
                          <a:spcPts val="0"/>
                        </a:spcAft>
                        <a:buFont typeface="Arial" panose="020B0604020202020204" pitchFamily="34" charset="0"/>
                        <a:buChar char="•"/>
                        <a:defRPr/>
                      </a:pPr>
                      <a:r>
                        <a:rPr kumimoji="1" lang="en-US" altLang="ja-JP" sz="1300" b="0" i="0" kern="1200" dirty="0" err="1" smtClean="0">
                          <a:solidFill>
                            <a:schemeClr val="dk1"/>
                          </a:solidFill>
                          <a:effectLst/>
                          <a:latin typeface="Times New Roman" panose="02020603050405020304" pitchFamily="18" charset="0"/>
                          <a:ea typeface="+mn-ea"/>
                          <a:cs typeface="Times New Roman" panose="02020603050405020304" pitchFamily="18" charset="0"/>
                        </a:rPr>
                        <a:t>Tháng</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12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Bộ</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trưởng</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phụ</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trách</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các</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vấn</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đề</a:t>
                      </a:r>
                      <a:r>
                        <a:rPr kumimoji="1" lang="en-US" altLang="ja-JP"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vi-VN" altLang="ja-JP" sz="1300" b="0" i="0" kern="1200" dirty="0" smtClean="0">
                          <a:solidFill>
                            <a:schemeClr val="dk1"/>
                          </a:solidFill>
                          <a:effectLst/>
                          <a:latin typeface="Times New Roman" panose="02020603050405020304" pitchFamily="18" charset="0"/>
                          <a:ea typeface="+mn-ea"/>
                          <a:cs typeface="Times New Roman" panose="02020603050405020304" pitchFamily="18" charset="0"/>
                        </a:rPr>
                        <a:t>TPP</a:t>
                      </a:r>
                      <a:r>
                        <a:rPr kumimoji="1" lang="en-US" altLang="ja-JP" sz="13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1" lang="en-US" altLang="ja-JP" sz="1300" b="0" i="0" kern="1200" dirty="0" err="1" smtClean="0">
                          <a:solidFill>
                            <a:schemeClr val="dk1"/>
                          </a:solidFill>
                          <a:effectLst/>
                          <a:latin typeface="Times New Roman" panose="02020603050405020304" pitchFamily="18" charset="0"/>
                          <a:ea typeface="+mn-ea"/>
                          <a:cs typeface="Times New Roman" panose="02020603050405020304" pitchFamily="18" charset="0"/>
                        </a:rPr>
                        <a:t>Motegi</a:t>
                      </a:r>
                      <a:endParaRPr kumimoji="0" lang="en-US" altLang="ja-JP" sz="1300" i="0"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pPr marL="171450" marR="0" indent="-1714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3</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Thông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tin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Truyền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thông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Minh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Tuấn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p>
                    <a:p>
                      <a:pPr marL="171450" marR="0" indent="-1714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3</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Kế</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hoạch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Đầu</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tư</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Nguyễn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Chí</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Dũng</a:t>
                      </a:r>
                      <a:endParaRPr kumimoji="0" lang="en-US" altLang="ja-JP" sz="1300" baseline="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4 </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Công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thương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Trần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Tuấn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Anh</a:t>
                      </a:r>
                    </a:p>
                    <a:p>
                      <a:pPr marL="171450" indent="-171450" eaLnBrk="0" fontAlgn="auto" hangingPunct="0">
                        <a:spcBef>
                          <a:spcPts val="0"/>
                        </a:spcBef>
                        <a:spcAft>
                          <a:spcPts val="0"/>
                        </a:spcAft>
                        <a:buFont typeface="Arial" panose="020B0604020202020204" pitchFamily="34" charset="0"/>
                        <a:buChar char="•"/>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4</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Y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tế</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Nguyễn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Thị</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Kim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Tiến</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endParaRPr kumimoji="0" lang="en-US" altLang="ja-JP" sz="1300" baseline="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5</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Phó</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tướng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Chính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kiêm</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Ngoại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giao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Phạm</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Bình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Minh</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5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Phó</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tịch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nước</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Đặng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Thị</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Ngọc</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Thịnh</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6</a:t>
                      </a:r>
                      <a:r>
                        <a:rPr kumimoji="0" lang="ja-JP" altLang="en-US" sz="130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Thủ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tướng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Chính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phủ</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Nguyễn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Xuân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Phúc</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lần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đầu</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5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Thành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viên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Chính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phủ</a:t>
                      </a:r>
                      <a:endParaRPr kumimoji="0" lang="en-US" altLang="ja-JP" sz="1300" baseline="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8</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Tài</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chính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Đinh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Tiến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Dũng</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9</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Văn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hóa</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Thể</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thao</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và</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Du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lịch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Nguyễn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Ngọc</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Thiện</a:t>
                      </a:r>
                      <a:endParaRPr kumimoji="0" lang="en-US" altLang="ja-JP" sz="1300" baseline="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10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Công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thương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Trần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Tuấn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Anh</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smtClean="0">
                          <a:solidFill>
                            <a:schemeClr val="tx1"/>
                          </a:solidFill>
                          <a:latin typeface="Times New Roman" panose="02020603050405020304" pitchFamily="18" charset="0"/>
                          <a:cs typeface="Times New Roman" panose="02020603050405020304" pitchFamily="18" charset="0"/>
                        </a:rPr>
                        <a:t>12</a:t>
                      </a:r>
                      <a:r>
                        <a:rPr kumimoji="0" lang="ja-JP" altLang="en-US"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trưởng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Bộ</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Y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tế</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Nguyễn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Thị</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Kim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Tiến</a:t>
                      </a:r>
                      <a:endParaRPr kumimoji="0" lang="en-US" altLang="ja-JP" sz="1300" baseline="0" dirty="0" smtClean="0">
                        <a:solidFill>
                          <a:schemeClr val="tx1"/>
                        </a:solidFill>
                        <a:latin typeface="Times New Roman" panose="02020603050405020304" pitchFamily="18" charset="0"/>
                        <a:cs typeface="Times New Roman" panose="02020603050405020304" pitchFamily="18" charset="0"/>
                      </a:endParaRPr>
                    </a:p>
                    <a:p>
                      <a:pPr marL="171450" indent="-171450" eaLnBrk="0" fontAlgn="auto" hangingPunct="0">
                        <a:spcBef>
                          <a:spcPts val="0"/>
                        </a:spcBef>
                        <a:spcAft>
                          <a:spcPts val="0"/>
                        </a:spcAft>
                        <a:buFont typeface="Arial" panose="020B0604020202020204" pitchFamily="34" charset="0"/>
                        <a:buChar char="•"/>
                        <a:defRPr/>
                      </a:pP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Tháng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12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Giám</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đốc</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Học</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viện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Chính</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trị</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Quốc</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gia</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Nguyễn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Xuân</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r>
                        <a:rPr kumimoji="0" lang="en-US" altLang="ja-JP" sz="1300" baseline="0" dirty="0" err="1" smtClean="0">
                          <a:solidFill>
                            <a:schemeClr val="tx1"/>
                          </a:solidFill>
                          <a:latin typeface="Times New Roman" panose="02020603050405020304" pitchFamily="18" charset="0"/>
                          <a:cs typeface="Times New Roman" panose="02020603050405020304" pitchFamily="18" charset="0"/>
                        </a:rPr>
                        <a:t>Thắng</a:t>
                      </a:r>
                      <a:r>
                        <a:rPr kumimoji="0" lang="en-US" altLang="ja-JP" sz="1300" baseline="0" dirty="0" smtClean="0">
                          <a:solidFill>
                            <a:schemeClr val="tx1"/>
                          </a:solidFill>
                          <a:latin typeface="Times New Roman" panose="02020603050405020304" pitchFamily="18" charset="0"/>
                          <a:cs typeface="Times New Roman" panose="02020603050405020304" pitchFamily="18" charset="0"/>
                        </a:rPr>
                        <a:t> </a:t>
                      </a:r>
                      <a:endParaRPr kumimoji="0" lang="en-US" altLang="ja-JP" sz="1300" dirty="0" smtClean="0">
                        <a:solidFill>
                          <a:schemeClr val="tx1"/>
                        </a:solidFill>
                        <a:latin typeface="Times New Roman" panose="02020603050405020304" pitchFamily="18" charset="0"/>
                        <a:cs typeface="Times New Roman" panose="02020603050405020304" pitchFamily="18" charset="0"/>
                      </a:endParaRPr>
                    </a:p>
                  </a:txBody>
                  <a:tcPr/>
                </a:tc>
              </a:tr>
            </a:tbl>
          </a:graphicData>
        </a:graphic>
      </p:graphicFrame>
      <p:pic>
        <p:nvPicPr>
          <p:cNvPr id="7" name="Picture 3" descr="C:\Users\a21380\Desktop\1. JAPAN- VIET NA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052" y="0"/>
            <a:ext cx="1069108" cy="804357"/>
          </a:xfrm>
          <a:prstGeom prst="rect">
            <a:avLst/>
          </a:prstGeom>
          <a:noFill/>
          <a:extLst>
            <a:ext uri="{909E8E84-426E-40DD-AFC4-6F175D3DCCD1}">
              <a14:hiddenFill xmlns:a14="http://schemas.microsoft.com/office/drawing/2010/main">
                <a:solidFill>
                  <a:srgbClr val="FFFFFF"/>
                </a:solidFill>
              </a14:hiddenFill>
            </a:ext>
          </a:extLst>
        </p:spPr>
      </p:pic>
      <p:sp>
        <p:nvSpPr>
          <p:cNvPr id="3" name="スライド番号プレースホルダー 2"/>
          <p:cNvSpPr>
            <a:spLocks noGrp="1"/>
          </p:cNvSpPr>
          <p:nvPr>
            <p:ph type="sldNum" sz="quarter" idx="12"/>
          </p:nvPr>
        </p:nvSpPr>
        <p:spPr>
          <a:xfrm>
            <a:off x="6974904" y="6520259"/>
            <a:ext cx="2133600" cy="365125"/>
          </a:xfrm>
        </p:spPr>
        <p:txBody>
          <a:bodyPr/>
          <a:lstStyle/>
          <a:p>
            <a:fld id="{97366511-FB1F-40B0-BC3A-50116A76F735}"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264917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2008"/>
            <a:ext cx="9144000" cy="476672"/>
          </a:xfrm>
        </p:spPr>
        <p:txBody>
          <a:bodyPr>
            <a:noAutofit/>
          </a:bodyPr>
          <a:lstStyle/>
          <a:p>
            <a:r>
              <a:rPr lang="en-US" altLang="ja-JP" sz="2800" u="sng" dirty="0" smtClean="0">
                <a:latin typeface="Times New Roman" panose="02020603050405020304" pitchFamily="18" charset="0"/>
                <a:cs typeface="Times New Roman" panose="02020603050405020304" pitchFamily="18" charset="0"/>
              </a:rPr>
              <a:t>2.QUAN </a:t>
            </a:r>
            <a:r>
              <a:rPr lang="en-US" altLang="ja-JP" sz="2800" u="sng" dirty="0">
                <a:latin typeface="Times New Roman" panose="02020603050405020304" pitchFamily="18" charset="0"/>
                <a:cs typeface="Times New Roman" panose="02020603050405020304" pitchFamily="18" charset="0"/>
              </a:rPr>
              <a:t>HỆ NHẬT – VIỆT</a:t>
            </a:r>
            <a:endParaRPr kumimoji="1" lang="ja-JP" altLang="en-US" sz="2800" u="sng" dirty="0"/>
          </a:p>
        </p:txBody>
      </p:sp>
      <p:sp>
        <p:nvSpPr>
          <p:cNvPr id="4" name="タイトル 1"/>
          <p:cNvSpPr txBox="1">
            <a:spLocks/>
          </p:cNvSpPr>
          <p:nvPr/>
        </p:nvSpPr>
        <p:spPr>
          <a:xfrm>
            <a:off x="35314" y="552394"/>
            <a:ext cx="9144000" cy="583635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Times New Roman" panose="02020603050405020304" pitchFamily="18" charset="0"/>
                <a:cs typeface="Times New Roman" panose="02020603050405020304" pitchFamily="18" charset="0"/>
              </a:rPr>
              <a:t>2. </a:t>
            </a:r>
            <a:r>
              <a:rPr lang="en-US" altLang="ja-JP" sz="1500" b="1" dirty="0" err="1" smtClean="0">
                <a:latin typeface="Times New Roman" panose="02020603050405020304" pitchFamily="18" charset="0"/>
                <a:cs typeface="Times New Roman" panose="02020603050405020304" pitchFamily="18" charset="0"/>
              </a:rPr>
              <a:t>Giao</a:t>
            </a:r>
            <a:r>
              <a:rPr lang="en-US" altLang="ja-JP" sz="1500" b="1" dirty="0" smtClean="0">
                <a:latin typeface="Times New Roman" panose="02020603050405020304" pitchFamily="18" charset="0"/>
                <a:cs typeface="Times New Roman" panose="02020603050405020304" pitchFamily="18" charset="0"/>
              </a:rPr>
              <a:t> </a:t>
            </a:r>
            <a:r>
              <a:rPr lang="en-US" altLang="ja-JP" sz="1500" b="1" dirty="0" err="1" smtClean="0">
                <a:latin typeface="Times New Roman" panose="02020603050405020304" pitchFamily="18" charset="0"/>
                <a:cs typeface="Times New Roman" panose="02020603050405020304" pitchFamily="18" charset="0"/>
              </a:rPr>
              <a:t>lưu</a:t>
            </a:r>
            <a:r>
              <a:rPr lang="en-US" altLang="ja-JP" sz="1500" b="1" dirty="0" smtClean="0">
                <a:latin typeface="Times New Roman" panose="02020603050405020304" pitchFamily="18" charset="0"/>
                <a:cs typeface="Times New Roman" panose="02020603050405020304" pitchFamily="18" charset="0"/>
              </a:rPr>
              <a:t> con </a:t>
            </a:r>
            <a:r>
              <a:rPr lang="en-US" altLang="ja-JP" sz="1500" b="1" dirty="0" err="1" smtClean="0">
                <a:latin typeface="Times New Roman" panose="02020603050405020304" pitchFamily="18" charset="0"/>
                <a:cs typeface="Times New Roman" panose="02020603050405020304" pitchFamily="18" charset="0"/>
              </a:rPr>
              <a:t>người</a:t>
            </a:r>
            <a:endParaRPr lang="en-US" altLang="ja-JP" sz="1500" b="1" dirty="0" smtClean="0">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l"/>
            </a:pPr>
            <a:r>
              <a:rPr lang="en-US" altLang="ja-JP" sz="1500" dirty="0" err="1" smtClean="0">
                <a:latin typeface="Times New Roman" panose="02020603050405020304" pitchFamily="18" charset="0"/>
                <a:cs typeface="Times New Roman" panose="02020603050405020304" pitchFamily="18" charset="0"/>
              </a:rPr>
              <a:t>Số</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đang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sống</a:t>
            </a:r>
            <a:r>
              <a:rPr lang="en-US" altLang="ja-JP" sz="1500" dirty="0" smtClean="0">
                <a:latin typeface="Times New Roman" panose="02020603050405020304" pitchFamily="18" charset="0"/>
                <a:cs typeface="Times New Roman" panose="02020603050405020304" pitchFamily="18" charset="0"/>
              </a:rPr>
              <a:t> ở </a:t>
            </a:r>
            <a:r>
              <a:rPr lang="en-US" altLang="ja-JP" sz="1500" dirty="0" err="1" smtClean="0">
                <a:latin typeface="Times New Roman" panose="02020603050405020304" pitchFamily="18" charset="0"/>
                <a:cs typeface="Times New Roman" panose="02020603050405020304" pitchFamily="18" charset="0"/>
              </a:rPr>
              <a:t>Việt</a:t>
            </a:r>
            <a:r>
              <a:rPr lang="en-US" altLang="ja-JP" sz="1500" dirty="0" smtClean="0">
                <a:latin typeface="Times New Roman" panose="02020603050405020304" pitchFamily="18" charset="0"/>
                <a:cs typeface="Times New Roman" panose="02020603050405020304" pitchFamily="18" charset="0"/>
              </a:rPr>
              <a:t> Nam:  </a:t>
            </a:r>
            <a:r>
              <a:rPr lang="en-US" altLang="ja-JP" sz="1500" dirty="0" err="1" smtClean="0">
                <a:latin typeface="Times New Roman" panose="02020603050405020304" pitchFamily="18" charset="0"/>
                <a:cs typeface="Times New Roman" panose="02020603050405020304" pitchFamily="18" charset="0"/>
              </a:rPr>
              <a:t>khoảng</a:t>
            </a:r>
            <a:r>
              <a:rPr lang="en-US" altLang="ja-JP" sz="1500" dirty="0" smtClean="0">
                <a:latin typeface="Times New Roman" panose="02020603050405020304" pitchFamily="18" charset="0"/>
                <a:cs typeface="Times New Roman" panose="02020603050405020304" pitchFamily="18" charset="0"/>
              </a:rPr>
              <a:t> 8.500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(2011) </a:t>
            </a:r>
            <a:r>
              <a:rPr lang="ja-JP" altLang="en-US" sz="1500" dirty="0" smtClean="0">
                <a:latin typeface="Times New Roman" panose="02020603050405020304" pitchFamily="18" charset="0"/>
                <a:cs typeface="Times New Roman" panose="02020603050405020304" pitchFamily="18" charset="0"/>
              </a:rPr>
              <a:t>→</a:t>
            </a:r>
            <a:r>
              <a:rPr lang="ja-JP" altLang="en-US"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khoảng</a:t>
            </a:r>
            <a:r>
              <a:rPr lang="en-US" altLang="ja-JP" sz="1500" dirty="0" smtClean="0">
                <a:latin typeface="Times New Roman" panose="02020603050405020304" pitchFamily="18" charset="0"/>
                <a:cs typeface="Times New Roman" panose="02020603050405020304" pitchFamily="18" charset="0"/>
              </a:rPr>
              <a:t> 16.000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(2016)</a:t>
            </a:r>
          </a:p>
          <a:p>
            <a:pPr algn="l"/>
            <a:endParaRPr lang="en-US" altLang="ja-JP" sz="1500" dirty="0" smtClean="0">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l"/>
            </a:pPr>
            <a:r>
              <a:rPr lang="en-US" altLang="ja-JP" sz="1500" dirty="0" err="1" smtClean="0">
                <a:latin typeface="Times New Roman" panose="02020603050405020304" pitchFamily="18" charset="0"/>
                <a:cs typeface="Times New Roman" panose="02020603050405020304" pitchFamily="18" charset="0"/>
              </a:rPr>
              <a:t>Số</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doanh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nghiệp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đầu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tư</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Việt</a:t>
            </a:r>
            <a:r>
              <a:rPr lang="en-US" altLang="ja-JP" sz="1500" dirty="0" smtClean="0">
                <a:latin typeface="Times New Roman" panose="02020603050405020304" pitchFamily="18" charset="0"/>
                <a:cs typeface="Times New Roman" panose="02020603050405020304" pitchFamily="18" charset="0"/>
              </a:rPr>
              <a:t> Nam:</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2.527 </a:t>
            </a:r>
            <a:r>
              <a:rPr lang="en-US" altLang="ja-JP" sz="1500" dirty="0" err="1" smtClean="0">
                <a:latin typeface="Times New Roman" panose="02020603050405020304" pitchFamily="18" charset="0"/>
                <a:cs typeface="Times New Roman" panose="02020603050405020304" pitchFamily="18" charset="0"/>
              </a:rPr>
              <a:t>công</a:t>
            </a:r>
            <a:r>
              <a:rPr lang="en-US" altLang="ja-JP" sz="1500" dirty="0" smtClean="0">
                <a:latin typeface="Times New Roman" panose="02020603050405020304" pitchFamily="18" charset="0"/>
                <a:cs typeface="Times New Roman" panose="02020603050405020304" pitchFamily="18" charset="0"/>
              </a:rPr>
              <a:t> ty (</a:t>
            </a:r>
            <a:r>
              <a:rPr lang="en-US" altLang="ja-JP" sz="1500" dirty="0" err="1" smtClean="0">
                <a:latin typeface="Times New Roman" panose="02020603050405020304" pitchFamily="18" charset="0"/>
                <a:cs typeface="Times New Roman" panose="02020603050405020304" pitchFamily="18" charset="0"/>
              </a:rPr>
              <a:t>Điều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của</a:t>
            </a:r>
            <a:r>
              <a:rPr lang="en-US" altLang="ja-JP" sz="1500" dirty="0" smtClean="0">
                <a:latin typeface="Times New Roman" panose="02020603050405020304" pitchFamily="18" charset="0"/>
                <a:cs typeface="Times New Roman" panose="02020603050405020304" pitchFamily="18" charset="0"/>
              </a:rPr>
              <a:t> Teikoku Data Bank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2016)</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Đứng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thứ</a:t>
            </a:r>
            <a:r>
              <a:rPr lang="en-US" altLang="ja-JP" sz="1500" dirty="0" smtClean="0">
                <a:latin typeface="Times New Roman" panose="02020603050405020304" pitchFamily="18" charset="0"/>
                <a:cs typeface="Times New Roman" panose="02020603050405020304" pitchFamily="18" charset="0"/>
              </a:rPr>
              <a:t> 3 </a:t>
            </a:r>
            <a:r>
              <a:rPr lang="en-US" altLang="ja-JP" sz="1500" dirty="0" err="1" smtClean="0">
                <a:latin typeface="Times New Roman" panose="02020603050405020304" pitchFamily="18" charset="0"/>
                <a:cs typeface="Times New Roman" panose="02020603050405020304" pitchFamily="18" charset="0"/>
              </a:rPr>
              <a:t>Đông</a:t>
            </a:r>
            <a:r>
              <a:rPr lang="en-US" altLang="ja-JP" sz="1500" dirty="0" smtClean="0">
                <a:latin typeface="Times New Roman" panose="02020603050405020304" pitchFamily="18" charset="0"/>
                <a:cs typeface="Times New Roman" panose="02020603050405020304" pitchFamily="18" charset="0"/>
              </a:rPr>
              <a:t> Nam Á </a:t>
            </a:r>
            <a:r>
              <a:rPr lang="en-US" altLang="ja-JP" sz="1500" dirty="0" err="1" smtClean="0">
                <a:latin typeface="Times New Roman" panose="02020603050405020304" pitchFamily="18" charset="0"/>
                <a:cs typeface="Times New Roman" panose="02020603050405020304" pitchFamily="18" charset="0"/>
              </a:rPr>
              <a:t>sau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Thái</a:t>
            </a:r>
            <a:r>
              <a:rPr lang="en-US" altLang="ja-JP" sz="1500" dirty="0" smtClean="0">
                <a:latin typeface="Times New Roman" panose="02020603050405020304" pitchFamily="18" charset="0"/>
                <a:cs typeface="Times New Roman" panose="02020603050405020304" pitchFamily="18" charset="0"/>
              </a:rPr>
              <a:t> Lan, Singapore</a:t>
            </a:r>
          </a:p>
          <a:p>
            <a:pPr algn="l"/>
            <a:endParaRPr lang="ja-JP" altLang="en-US" sz="1500" dirty="0">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l"/>
            </a:pPr>
            <a:r>
              <a:rPr lang="en-US" altLang="ja-JP" sz="1500" dirty="0" err="1" smtClean="0">
                <a:latin typeface="Times New Roman" panose="02020603050405020304" pitchFamily="18" charset="0"/>
                <a:cs typeface="Times New Roman" panose="02020603050405020304" pitchFamily="18" charset="0"/>
              </a:rPr>
              <a:t>Số</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lượng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thành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viên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Hiệp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doanh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nghiệp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a:t>
            </a:r>
            <a:r>
              <a:rPr lang="ja-JP" altLang="en-US"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khoảng</a:t>
            </a:r>
            <a:r>
              <a:rPr lang="en-US" altLang="ja-JP" sz="1500" dirty="0" smtClean="0">
                <a:latin typeface="Times New Roman" panose="02020603050405020304" pitchFamily="18" charset="0"/>
                <a:cs typeface="Times New Roman" panose="02020603050405020304" pitchFamily="18" charset="0"/>
              </a:rPr>
              <a:t> 950 </a:t>
            </a:r>
            <a:r>
              <a:rPr lang="en-US" altLang="ja-JP" sz="1500" dirty="0" err="1" smtClean="0">
                <a:latin typeface="Times New Roman" panose="02020603050405020304" pitchFamily="18" charset="0"/>
                <a:cs typeface="Times New Roman" panose="02020603050405020304" pitchFamily="18" charset="0"/>
              </a:rPr>
              <a:t>công</a:t>
            </a:r>
            <a:r>
              <a:rPr lang="en-US" altLang="ja-JP" sz="1500" dirty="0" smtClean="0">
                <a:latin typeface="Times New Roman" panose="02020603050405020304" pitchFamily="18" charset="0"/>
                <a:cs typeface="Times New Roman" panose="02020603050405020304" pitchFamily="18" charset="0"/>
              </a:rPr>
              <a:t> ty (2011) </a:t>
            </a:r>
            <a:r>
              <a:rPr lang="ja-JP" altLang="en-US" sz="1500" dirty="0" smtClean="0">
                <a:latin typeface="Times New Roman" panose="02020603050405020304" pitchFamily="18" charset="0"/>
                <a:cs typeface="Times New Roman" panose="02020603050405020304" pitchFamily="18" charset="0"/>
              </a:rPr>
              <a:t>→</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1.741 </a:t>
            </a:r>
            <a:r>
              <a:rPr lang="en-US" altLang="ja-JP" sz="1500" dirty="0" err="1" smtClean="0">
                <a:latin typeface="Times New Roman" panose="02020603050405020304" pitchFamily="18" charset="0"/>
                <a:cs typeface="Times New Roman" panose="02020603050405020304" pitchFamily="18" charset="0"/>
              </a:rPr>
              <a:t>công</a:t>
            </a:r>
            <a:r>
              <a:rPr lang="en-US" altLang="ja-JP" sz="1500" dirty="0" smtClean="0">
                <a:latin typeface="Times New Roman" panose="02020603050405020304" pitchFamily="18" charset="0"/>
                <a:cs typeface="Times New Roman" panose="02020603050405020304" pitchFamily="18" charset="0"/>
              </a:rPr>
              <a:t> ty (11/2017)</a:t>
            </a:r>
          </a:p>
          <a:p>
            <a:pPr algn="l"/>
            <a:r>
              <a:rPr lang="ja-JP" altLang="en-US" sz="1500" dirty="0">
                <a:latin typeface="Times New Roman" panose="02020603050405020304" pitchFamily="18" charset="0"/>
                <a:cs typeface="Times New Roman" panose="02020603050405020304" pitchFamily="18" charset="0"/>
              </a:rPr>
              <a:t>　</a:t>
            </a:r>
            <a:r>
              <a:rPr lang="ja-JP" altLang="en-US"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Sắp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vượt</a:t>
            </a:r>
            <a:r>
              <a:rPr lang="en-US" altLang="ja-JP" sz="1500" dirty="0" smtClean="0">
                <a:latin typeface="Times New Roman" panose="02020603050405020304" pitchFamily="18" charset="0"/>
                <a:cs typeface="Times New Roman" panose="02020603050405020304" pitchFamily="18" charset="0"/>
              </a:rPr>
              <a:t> qua </a:t>
            </a:r>
            <a:r>
              <a:rPr lang="en-US" altLang="ja-JP" sz="1500" dirty="0" err="1" smtClean="0">
                <a:latin typeface="Times New Roman" panose="02020603050405020304" pitchFamily="18" charset="0"/>
                <a:cs typeface="Times New Roman" panose="02020603050405020304" pitchFamily="18" charset="0"/>
              </a:rPr>
              <a:t>vị</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trí</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dẫn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đầu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Đông</a:t>
            </a:r>
            <a:r>
              <a:rPr lang="en-US" altLang="ja-JP" sz="1500" dirty="0" smtClean="0">
                <a:latin typeface="Times New Roman" panose="02020603050405020304" pitchFamily="18" charset="0"/>
                <a:cs typeface="Times New Roman" panose="02020603050405020304" pitchFamily="18" charset="0"/>
              </a:rPr>
              <a:t> Nam Á </a:t>
            </a:r>
            <a:r>
              <a:rPr lang="en-US" altLang="ja-JP" sz="1500" dirty="0" err="1" smtClean="0">
                <a:latin typeface="Times New Roman" panose="02020603050405020304" pitchFamily="18" charset="0"/>
                <a:cs typeface="Times New Roman" panose="02020603050405020304" pitchFamily="18" charset="0"/>
              </a:rPr>
              <a:t>của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lan</a:t>
            </a:r>
            <a:r>
              <a:rPr lang="en-US" altLang="ja-JP" sz="1500" dirty="0" smtClean="0">
                <a:latin typeface="Times New Roman" panose="02020603050405020304" pitchFamily="18" charset="0"/>
                <a:cs typeface="Times New Roman" panose="02020603050405020304" pitchFamily="18" charset="0"/>
              </a:rPr>
              <a:t> (1.762 </a:t>
            </a:r>
            <a:r>
              <a:rPr lang="en-US" altLang="ja-JP" sz="1500" dirty="0" err="1" smtClean="0">
                <a:latin typeface="Times New Roman" panose="02020603050405020304" pitchFamily="18" charset="0"/>
                <a:cs typeface="Times New Roman" panose="02020603050405020304" pitchFamily="18" charset="0"/>
              </a:rPr>
              <a:t>công</a:t>
            </a:r>
            <a:r>
              <a:rPr lang="en-US" altLang="ja-JP" sz="1500" dirty="0" smtClean="0">
                <a:latin typeface="Times New Roman" panose="02020603050405020304" pitchFamily="18" charset="0"/>
                <a:cs typeface="Times New Roman" panose="02020603050405020304" pitchFamily="18" charset="0"/>
              </a:rPr>
              <a:t> ty)</a:t>
            </a:r>
          </a:p>
          <a:p>
            <a:pPr algn="l"/>
            <a:endParaRPr lang="ja-JP" altLang="en-US" sz="1500" dirty="0">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l"/>
            </a:pPr>
            <a:r>
              <a:rPr lang="en-US" altLang="ja-JP" sz="1500" dirty="0" err="1" smtClean="0">
                <a:latin typeface="Times New Roman" panose="02020603050405020304" pitchFamily="18" charset="0"/>
                <a:cs typeface="Times New Roman" panose="02020603050405020304" pitchFamily="18" charset="0"/>
              </a:rPr>
              <a:t>Số</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Việt</a:t>
            </a:r>
            <a:r>
              <a:rPr lang="en-US" altLang="ja-JP" sz="1500" dirty="0" smtClean="0">
                <a:latin typeface="Times New Roman" panose="02020603050405020304" pitchFamily="18" charset="0"/>
                <a:cs typeface="Times New Roman" panose="02020603050405020304" pitchFamily="18" charset="0"/>
              </a:rPr>
              <a:t> Nam </a:t>
            </a:r>
            <a:r>
              <a:rPr lang="en-US" altLang="ja-JP" sz="1500" dirty="0" err="1" smtClean="0">
                <a:latin typeface="Times New Roman" panose="02020603050405020304" pitchFamily="18" charset="0"/>
                <a:cs typeface="Times New Roman" panose="02020603050405020304" pitchFamily="18" charset="0"/>
              </a:rPr>
              <a:t>đang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sống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Thống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kê</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của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Bộ</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vụ</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và</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Truyền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thông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 </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Tổng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số</a:t>
            </a:r>
            <a:r>
              <a:rPr lang="en-US" altLang="ja-JP" sz="1500" dirty="0" smtClean="0">
                <a:latin typeface="Times New Roman" panose="02020603050405020304" pitchFamily="18" charset="0"/>
                <a:cs typeface="Times New Roman" panose="02020603050405020304" pitchFamily="18" charset="0"/>
              </a:rPr>
              <a:t>:   </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44.690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(2011)</a:t>
            </a:r>
            <a:r>
              <a:rPr lang="ja-JP" altLang="en-US" sz="1500" dirty="0">
                <a:latin typeface="Times New Roman" panose="02020603050405020304" pitchFamily="18" charset="0"/>
                <a:cs typeface="Times New Roman" panose="02020603050405020304" pitchFamily="18" charset="0"/>
              </a:rPr>
              <a:t>　→　</a:t>
            </a:r>
            <a:r>
              <a:rPr lang="en-US" altLang="ja-JP" sz="1500" dirty="0" smtClean="0">
                <a:latin typeface="Times New Roman" panose="02020603050405020304" pitchFamily="18" charset="0"/>
                <a:cs typeface="Times New Roman" panose="02020603050405020304" pitchFamily="18" charset="0"/>
              </a:rPr>
              <a:t>232.562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(6/2017) (5 </a:t>
            </a:r>
            <a:r>
              <a:rPr lang="en-US" altLang="ja-JP" sz="1500" dirty="0" err="1" smtClean="0">
                <a:latin typeface="Times New Roman" panose="02020603050405020304" pitchFamily="18" charset="0"/>
                <a:cs typeface="Times New Roman" panose="02020603050405020304" pitchFamily="18" charset="0"/>
              </a:rPr>
              <a:t>lần</a:t>
            </a:r>
            <a:r>
              <a:rPr lang="en-US" altLang="ja-JP" sz="1500" dirty="0" smtClean="0">
                <a:latin typeface="Times New Roman" panose="02020603050405020304" pitchFamily="18" charset="0"/>
                <a:cs typeface="Times New Roman" panose="02020603050405020304" pitchFamily="18" charset="0"/>
              </a:rPr>
              <a:t>)</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ja-JP" altLang="en-US"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Gồm</a:t>
            </a:r>
            <a:r>
              <a:rPr lang="en-US" altLang="ja-JP" sz="1500" dirty="0" smtClean="0">
                <a:latin typeface="Times New Roman" panose="02020603050405020304" pitchFamily="18" charset="0"/>
                <a:cs typeface="Times New Roman" panose="02020603050405020304" pitchFamily="18" charset="0"/>
              </a:rPr>
              <a:t>: Du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sinh</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5.767 </a:t>
            </a:r>
            <a:r>
              <a:rPr lang="en-US" altLang="ja-JP" sz="1500" dirty="0" err="1" smtClean="0">
                <a:latin typeface="Times New Roman" panose="02020603050405020304" pitchFamily="18" charset="0"/>
                <a:cs typeface="Times New Roman" panose="02020603050405020304" pitchFamily="18" charset="0"/>
              </a:rPr>
              <a:t>người</a:t>
            </a:r>
            <a:r>
              <a:rPr lang="ja-JP" altLang="en-US" sz="1500" dirty="0">
                <a:latin typeface="Times New Roman" panose="02020603050405020304" pitchFamily="18" charset="0"/>
                <a:cs typeface="Times New Roman" panose="02020603050405020304" pitchFamily="18" charset="0"/>
              </a:rPr>
              <a:t>　　 →　  </a:t>
            </a:r>
            <a:r>
              <a:rPr lang="en-US" altLang="ja-JP" sz="1500" dirty="0" smtClean="0">
                <a:latin typeface="Times New Roman" panose="02020603050405020304" pitchFamily="18" charset="0"/>
                <a:cs typeface="Times New Roman" panose="02020603050405020304" pitchFamily="18" charset="0"/>
              </a:rPr>
              <a:t>69.565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(12 </a:t>
            </a:r>
            <a:r>
              <a:rPr lang="en-US" altLang="ja-JP" sz="1500" dirty="0" err="1" smtClean="0">
                <a:latin typeface="Times New Roman" panose="02020603050405020304" pitchFamily="18" charset="0"/>
                <a:cs typeface="Times New Roman" panose="02020603050405020304" pitchFamily="18" charset="0"/>
              </a:rPr>
              <a:t>lần</a:t>
            </a:r>
            <a:r>
              <a:rPr lang="en-US" altLang="ja-JP" sz="1500" dirty="0" smtClean="0">
                <a:latin typeface="Times New Roman" panose="02020603050405020304" pitchFamily="18" charset="0"/>
                <a:cs typeface="Times New Roman" panose="02020603050405020304" pitchFamily="18" charset="0"/>
              </a:rPr>
              <a:t>)</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Thực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tập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sinh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kỹ</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năng</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13.524 </a:t>
            </a:r>
            <a:r>
              <a:rPr lang="en-US" altLang="ja-JP" sz="1500" dirty="0" err="1" smtClean="0">
                <a:latin typeface="Times New Roman" panose="02020603050405020304" pitchFamily="18" charset="0"/>
                <a:cs typeface="Times New Roman" panose="02020603050405020304" pitchFamily="18" charset="0"/>
              </a:rPr>
              <a:t>người</a:t>
            </a:r>
            <a:r>
              <a:rPr lang="ja-JP" altLang="en-US" sz="1500" dirty="0">
                <a:latin typeface="Times New Roman" panose="02020603050405020304" pitchFamily="18" charset="0"/>
                <a:cs typeface="Times New Roman" panose="02020603050405020304" pitchFamily="18" charset="0"/>
              </a:rPr>
              <a:t>　→　　</a:t>
            </a:r>
            <a:r>
              <a:rPr lang="en-US" altLang="ja-JP" sz="1500" dirty="0" smtClean="0">
                <a:latin typeface="Times New Roman" panose="02020603050405020304" pitchFamily="18" charset="0"/>
                <a:cs typeface="Times New Roman" panose="02020603050405020304" pitchFamily="18" charset="0"/>
              </a:rPr>
              <a:t>104.802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(8 </a:t>
            </a:r>
            <a:r>
              <a:rPr lang="en-US" altLang="ja-JP" sz="1500" dirty="0" err="1" smtClean="0">
                <a:latin typeface="Times New Roman" panose="02020603050405020304" pitchFamily="18" charset="0"/>
                <a:cs typeface="Times New Roman" panose="02020603050405020304" pitchFamily="18" charset="0"/>
              </a:rPr>
              <a:t>lần</a:t>
            </a:r>
            <a:r>
              <a:rPr lang="en-US" altLang="ja-JP" sz="1500" dirty="0" smtClean="0">
                <a:latin typeface="Times New Roman" panose="02020603050405020304" pitchFamily="18" charset="0"/>
                <a:cs typeface="Times New Roman" panose="02020603050405020304" pitchFamily="18" charset="0"/>
              </a:rPr>
              <a:t>)</a:t>
            </a:r>
          </a:p>
          <a:p>
            <a:pPr algn="l"/>
            <a:endParaRPr lang="ja-JP" altLang="en-US" sz="1500" dirty="0">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l"/>
            </a:pPr>
            <a:r>
              <a:rPr lang="en-US" altLang="ja-JP" sz="1500" dirty="0" err="1" smtClean="0">
                <a:latin typeface="Times New Roman" panose="02020603050405020304" pitchFamily="18" charset="0"/>
                <a:cs typeface="Times New Roman" panose="02020603050405020304" pitchFamily="18" charset="0"/>
              </a:rPr>
              <a:t>Tổng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số</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phạm</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hình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sự</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Tổng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số</a:t>
            </a:r>
            <a:r>
              <a:rPr lang="en-US" altLang="ja-JP" sz="1500" dirty="0" smtClean="0">
                <a:latin typeface="Times New Roman" panose="02020603050405020304" pitchFamily="18" charset="0"/>
                <a:cs typeface="Times New Roman" panose="02020603050405020304" pitchFamily="18" charset="0"/>
              </a:rPr>
              <a:t>: </a:t>
            </a:r>
            <a:r>
              <a:rPr lang="ja-JP" altLang="en-US" sz="1500" dirty="0" smtClean="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582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(2011)</a:t>
            </a:r>
            <a:r>
              <a:rPr lang="ja-JP" altLang="en-US" sz="1500" dirty="0">
                <a:latin typeface="Times New Roman" panose="02020603050405020304" pitchFamily="18" charset="0"/>
                <a:cs typeface="Times New Roman" panose="02020603050405020304" pitchFamily="18" charset="0"/>
              </a:rPr>
              <a:t>　→　</a:t>
            </a:r>
            <a:r>
              <a:rPr lang="en-US" altLang="ja-JP" sz="1500" dirty="0" smtClean="0">
                <a:latin typeface="Times New Roman" panose="02020603050405020304" pitchFamily="18" charset="0"/>
                <a:cs typeface="Times New Roman" panose="02020603050405020304" pitchFamily="18" charset="0"/>
              </a:rPr>
              <a:t>1470 </a:t>
            </a:r>
            <a:r>
              <a:rPr lang="en-US" altLang="ja-JP" sz="1500" dirty="0" err="1" smtClean="0">
                <a:latin typeface="Times New Roman" panose="02020603050405020304" pitchFamily="18" charset="0"/>
                <a:cs typeface="Times New Roman" panose="02020603050405020304" pitchFamily="18" charset="0"/>
              </a:rPr>
              <a:t>vụ</a:t>
            </a:r>
            <a:r>
              <a:rPr lang="en-US" altLang="ja-JP" sz="1500" dirty="0" smtClean="0">
                <a:latin typeface="Times New Roman" panose="02020603050405020304" pitchFamily="18" charset="0"/>
                <a:cs typeface="Times New Roman" panose="02020603050405020304" pitchFamily="18" charset="0"/>
              </a:rPr>
              <a:t> (2016)</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Gồm</a:t>
            </a:r>
            <a:r>
              <a:rPr lang="en-US" altLang="ja-JP" sz="1500" dirty="0" smtClean="0">
                <a:latin typeface="Times New Roman" panose="02020603050405020304" pitchFamily="18" charset="0"/>
                <a:cs typeface="Times New Roman" panose="02020603050405020304" pitchFamily="18" charset="0"/>
              </a:rPr>
              <a:t>: Du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sinh</a:t>
            </a:r>
            <a:r>
              <a:rPr lang="ja-JP" altLang="en-US" sz="1500" dirty="0" smtClean="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79 </a:t>
            </a:r>
            <a:r>
              <a:rPr lang="en-US" altLang="ja-JP" sz="1500" dirty="0" err="1" smtClean="0">
                <a:latin typeface="Times New Roman" panose="02020603050405020304" pitchFamily="18" charset="0"/>
                <a:cs typeface="Times New Roman" panose="02020603050405020304" pitchFamily="18" charset="0"/>
              </a:rPr>
              <a:t>người</a:t>
            </a:r>
            <a:r>
              <a:rPr lang="ja-JP" altLang="en-US" sz="1500" dirty="0" smtClean="0">
                <a:latin typeface="Times New Roman" panose="02020603050405020304" pitchFamily="18" charset="0"/>
                <a:cs typeface="Times New Roman" panose="02020603050405020304" pitchFamily="18" charset="0"/>
              </a:rPr>
              <a:t>         </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713 </a:t>
            </a:r>
            <a:r>
              <a:rPr lang="en-US" altLang="ja-JP" sz="1500" dirty="0" err="1" smtClean="0">
                <a:latin typeface="Times New Roman" panose="02020603050405020304" pitchFamily="18" charset="0"/>
                <a:cs typeface="Times New Roman" panose="02020603050405020304" pitchFamily="18" charset="0"/>
              </a:rPr>
              <a:t>người</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Thực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tập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sinh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kỹ</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năng</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157 </a:t>
            </a:r>
            <a:r>
              <a:rPr lang="en-US" altLang="ja-JP" sz="1500" dirty="0" err="1" smtClean="0">
                <a:latin typeface="Times New Roman" panose="02020603050405020304" pitchFamily="18" charset="0"/>
                <a:cs typeface="Times New Roman" panose="02020603050405020304" pitchFamily="18" charset="0"/>
              </a:rPr>
              <a:t>người</a:t>
            </a:r>
            <a:r>
              <a:rPr lang="ja-JP" altLang="en-US" sz="1500" dirty="0">
                <a:latin typeface="Times New Roman" panose="02020603050405020304" pitchFamily="18" charset="0"/>
                <a:cs typeface="Times New Roman" panose="02020603050405020304" pitchFamily="18" charset="0"/>
              </a:rPr>
              <a:t>	           →　</a:t>
            </a:r>
            <a:r>
              <a:rPr lang="en-US" altLang="ja-JP" sz="1500" dirty="0" smtClean="0">
                <a:latin typeface="Times New Roman" panose="02020603050405020304" pitchFamily="18" charset="0"/>
                <a:cs typeface="Times New Roman" panose="02020603050405020304" pitchFamily="18" charset="0"/>
              </a:rPr>
              <a:t>265 </a:t>
            </a:r>
            <a:r>
              <a:rPr lang="en-US" altLang="ja-JP" sz="1500" dirty="0" err="1" smtClean="0">
                <a:latin typeface="Times New Roman" panose="02020603050405020304" pitchFamily="18" charset="0"/>
                <a:cs typeface="Times New Roman" panose="02020603050405020304" pitchFamily="18" charset="0"/>
              </a:rPr>
              <a:t>người</a:t>
            </a:r>
            <a:endParaRPr lang="en-US" altLang="ja-JP" sz="1500" dirty="0" smtClean="0">
              <a:latin typeface="Times New Roman" panose="02020603050405020304" pitchFamily="18" charset="0"/>
              <a:cs typeface="Times New Roman" panose="02020603050405020304" pitchFamily="18" charset="0"/>
            </a:endParaRPr>
          </a:p>
          <a:p>
            <a:pPr algn="l"/>
            <a:endParaRPr lang="ja-JP" altLang="en-US" sz="1500" dirty="0">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l"/>
            </a:pPr>
            <a:r>
              <a:rPr lang="en-US" altLang="ja-JP" sz="1500" dirty="0" err="1" smtClean="0">
                <a:latin typeface="Times New Roman" panose="02020603050405020304" pitchFamily="18" charset="0"/>
                <a:cs typeface="Times New Roman" panose="02020603050405020304" pitchFamily="18" charset="0"/>
              </a:rPr>
              <a:t>Số</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khách</a:t>
            </a:r>
            <a:r>
              <a:rPr lang="en-US" altLang="ja-JP" sz="1500" dirty="0" smtClean="0">
                <a:latin typeface="Times New Roman" panose="02020603050405020304" pitchFamily="18" charset="0"/>
                <a:cs typeface="Times New Roman" panose="02020603050405020304" pitchFamily="18" charset="0"/>
              </a:rPr>
              <a:t> du </a:t>
            </a:r>
            <a:r>
              <a:rPr lang="en-US" altLang="ja-JP" sz="1500" dirty="0" err="1" smtClean="0">
                <a:latin typeface="Times New Roman" panose="02020603050405020304" pitchFamily="18" charset="0"/>
                <a:cs typeface="Times New Roman" panose="02020603050405020304" pitchFamily="18" charset="0"/>
              </a:rPr>
              <a:t>lịch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Thống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kê</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của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Cơ</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quan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xúc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tiến</a:t>
            </a:r>
            <a:r>
              <a:rPr lang="en-US" altLang="ja-JP" sz="1500" dirty="0" smtClean="0">
                <a:latin typeface="Times New Roman" panose="02020603050405020304" pitchFamily="18" charset="0"/>
                <a:cs typeface="Times New Roman" panose="02020603050405020304" pitchFamily="18" charset="0"/>
              </a:rPr>
              <a:t> du </a:t>
            </a:r>
            <a:r>
              <a:rPr lang="en-US" altLang="ja-JP" sz="1500" dirty="0" err="1" smtClean="0">
                <a:latin typeface="Times New Roman" panose="02020603050405020304" pitchFamily="18" charset="0"/>
                <a:cs typeface="Times New Roman" panose="02020603050405020304" pitchFamily="18" charset="0"/>
              </a:rPr>
              <a:t>lịch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Du </a:t>
            </a:r>
            <a:r>
              <a:rPr lang="en-US" altLang="ja-JP" sz="1500" dirty="0" err="1" smtClean="0">
                <a:latin typeface="Times New Roman" panose="02020603050405020304" pitchFamily="18" charset="0"/>
                <a:cs typeface="Times New Roman" panose="02020603050405020304" pitchFamily="18" charset="0"/>
              </a:rPr>
              <a:t>khách</a:t>
            </a:r>
            <a:r>
              <a:rPr lang="en-US" altLang="ja-JP" sz="1500" dirty="0" smtClean="0">
                <a:latin typeface="Times New Roman" panose="02020603050405020304" pitchFamily="18" charset="0"/>
                <a:cs typeface="Times New Roman" panose="02020603050405020304" pitchFamily="18" charset="0"/>
              </a:rPr>
              <a:t> NB </a:t>
            </a:r>
            <a:r>
              <a:rPr lang="en-US" altLang="ja-JP" sz="1500" dirty="0" err="1" smtClean="0">
                <a:latin typeface="Times New Roman" panose="02020603050405020304" pitchFamily="18" charset="0"/>
                <a:cs typeface="Times New Roman" panose="02020603050405020304" pitchFamily="18" charset="0"/>
              </a:rPr>
              <a:t>đến</a:t>
            </a:r>
            <a:r>
              <a:rPr lang="en-US" altLang="ja-JP" sz="1500" dirty="0" smtClean="0">
                <a:latin typeface="Times New Roman" panose="02020603050405020304" pitchFamily="18" charset="0"/>
                <a:cs typeface="Times New Roman" panose="02020603050405020304" pitchFamily="18" charset="0"/>
              </a:rPr>
              <a:t> VN</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481.500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(2011)</a:t>
            </a:r>
            <a:r>
              <a:rPr lang="ja-JP" altLang="en-US" sz="1500" dirty="0">
                <a:latin typeface="Times New Roman" panose="02020603050405020304" pitchFamily="18" charset="0"/>
                <a:cs typeface="Times New Roman" panose="02020603050405020304" pitchFamily="18" charset="0"/>
              </a:rPr>
              <a:t>　→ </a:t>
            </a:r>
            <a:r>
              <a:rPr lang="en-US" altLang="ja-JP" sz="1500" dirty="0" smtClean="0">
                <a:latin typeface="Times New Roman" panose="02020603050405020304" pitchFamily="18" charset="0"/>
                <a:cs typeface="Times New Roman" panose="02020603050405020304" pitchFamily="18" charset="0"/>
              </a:rPr>
              <a:t>740.592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(2016)</a:t>
            </a:r>
            <a:endParaRPr lang="ja-JP" altLang="en-US" sz="1500" dirty="0">
              <a:latin typeface="Times New Roman" panose="02020603050405020304" pitchFamily="18" charset="0"/>
              <a:cs typeface="Times New Roman" panose="02020603050405020304" pitchFamily="18" charset="0"/>
            </a:endParaRPr>
          </a:p>
          <a:p>
            <a:pPr algn="l"/>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Du </a:t>
            </a:r>
            <a:r>
              <a:rPr lang="en-US" altLang="ja-JP" sz="1500" dirty="0" err="1" smtClean="0">
                <a:latin typeface="Times New Roman" panose="02020603050405020304" pitchFamily="18" charset="0"/>
                <a:cs typeface="Times New Roman" panose="02020603050405020304" pitchFamily="18" charset="0"/>
              </a:rPr>
              <a:t>khách</a:t>
            </a:r>
            <a:r>
              <a:rPr lang="en-US" altLang="ja-JP" sz="1500" dirty="0" smtClean="0">
                <a:latin typeface="Times New Roman" panose="02020603050405020304" pitchFamily="18" charset="0"/>
                <a:cs typeface="Times New Roman" panose="02020603050405020304" pitchFamily="18" charset="0"/>
              </a:rPr>
              <a:t> VN </a:t>
            </a:r>
            <a:r>
              <a:rPr lang="en-US" altLang="ja-JP" sz="1500" dirty="0" err="1" smtClean="0">
                <a:latin typeface="Times New Roman" panose="02020603050405020304" pitchFamily="18" charset="0"/>
                <a:cs typeface="Times New Roman" panose="02020603050405020304" pitchFamily="18" charset="0"/>
              </a:rPr>
              <a:t>đến</a:t>
            </a:r>
            <a:r>
              <a:rPr lang="en-US" altLang="ja-JP" sz="1500" dirty="0" smtClean="0">
                <a:latin typeface="Times New Roman" panose="02020603050405020304" pitchFamily="18" charset="0"/>
                <a:cs typeface="Times New Roman" panose="02020603050405020304" pitchFamily="18" charset="0"/>
              </a:rPr>
              <a:t> NB</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41.048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(2011</a:t>
            </a:r>
            <a:r>
              <a:rPr lang="ja-JP" altLang="en-US" sz="1500" dirty="0" smtClean="0">
                <a:latin typeface="Times New Roman" panose="02020603050405020304" pitchFamily="18" charset="0"/>
                <a:cs typeface="Times New Roman" panose="02020603050405020304" pitchFamily="18" charset="0"/>
              </a:rPr>
              <a:t> </a:t>
            </a:r>
            <a:r>
              <a:rPr lang="ja-JP" altLang="en-US"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233.800 </a:t>
            </a:r>
            <a:r>
              <a:rPr lang="en-US" altLang="ja-JP" sz="1500" dirty="0" err="1" smtClean="0">
                <a:latin typeface="Times New Roman" panose="02020603050405020304" pitchFamily="18" charset="0"/>
                <a:cs typeface="Times New Roman" panose="02020603050405020304" pitchFamily="18" charset="0"/>
              </a:rPr>
              <a:t>người</a:t>
            </a:r>
            <a:r>
              <a:rPr lang="en-US" altLang="ja-JP" sz="1500" dirty="0" smtClean="0">
                <a:latin typeface="Times New Roman" panose="02020603050405020304" pitchFamily="18" charset="0"/>
                <a:cs typeface="Times New Roman" panose="02020603050405020304" pitchFamily="18" charset="0"/>
              </a:rPr>
              <a:t> (2016)</a:t>
            </a:r>
            <a:endParaRPr lang="ja-JP" altLang="en-US" sz="1500" dirty="0">
              <a:latin typeface="Times New Roman" panose="02020603050405020304" pitchFamily="18" charset="0"/>
              <a:cs typeface="Times New Roman" panose="02020603050405020304" pitchFamily="18" charset="0"/>
            </a:endParaRPr>
          </a:p>
        </p:txBody>
      </p:sp>
      <p:graphicFrame>
        <p:nvGraphicFramePr>
          <p:cNvPr id="5" name="グラフ 4"/>
          <p:cNvGraphicFramePr>
            <a:graphicFrameLocks/>
          </p:cNvGraphicFramePr>
          <p:nvPr>
            <p:extLst>
              <p:ext uri="{D42A27DB-BD31-4B8C-83A1-F6EECF244321}">
                <p14:modId xmlns:p14="http://schemas.microsoft.com/office/powerpoint/2010/main" val="3719341135"/>
              </p:ext>
            </p:extLst>
          </p:nvPr>
        </p:nvGraphicFramePr>
        <p:xfrm>
          <a:off x="5910442" y="3356992"/>
          <a:ext cx="3113437" cy="2740010"/>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9"/>
          <p:cNvSpPr txBox="1"/>
          <p:nvPr/>
        </p:nvSpPr>
        <p:spPr>
          <a:xfrm>
            <a:off x="5961343" y="6329575"/>
            <a:ext cx="3026662" cy="276999"/>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auto">
              <a:spcBef>
                <a:spcPts val="0"/>
              </a:spcBef>
              <a:spcAft>
                <a:spcPts val="0"/>
              </a:spcAft>
            </a:pPr>
            <a:r>
              <a:rPr lang="en-US" altLang="ja-JP" sz="1200" dirty="0" err="1" smtClean="0">
                <a:solidFill>
                  <a:prstClr val="black"/>
                </a:solidFill>
                <a:latin typeface="Times New Roman" panose="02020603050405020304" pitchFamily="18" charset="0"/>
                <a:ea typeface="ＭＳ Ｐゴシック"/>
                <a:cs typeface="Times New Roman" panose="02020603050405020304" pitchFamily="18" charset="0"/>
              </a:rPr>
              <a:t>Nguồn</a:t>
            </a:r>
            <a:r>
              <a:rPr lang="en-US" altLang="ja-JP" sz="1200" dirty="0" smtClean="0">
                <a:solidFill>
                  <a:prstClr val="black"/>
                </a:solidFill>
                <a:latin typeface="Times New Roman" panose="02020603050405020304" pitchFamily="18" charset="0"/>
                <a:ea typeface="ＭＳ Ｐゴシック"/>
                <a:cs typeface="Times New Roman" panose="02020603050405020304" pitchFamily="18" charset="0"/>
              </a:rPr>
              <a:t>: </a:t>
            </a:r>
            <a:r>
              <a:rPr lang="en-US" altLang="ja-JP" sz="1200" dirty="0" err="1">
                <a:latin typeface="Times New Roman" panose="02020603050405020304" pitchFamily="18" charset="0"/>
                <a:cs typeface="Times New Roman" panose="02020603050405020304" pitchFamily="18" charset="0"/>
              </a:rPr>
              <a:t>Bộ</a:t>
            </a:r>
            <a:r>
              <a:rPr lang="en-US" altLang="ja-JP" sz="1200" dirty="0">
                <a:latin typeface="Times New Roman" panose="02020603050405020304" pitchFamily="18" charset="0"/>
                <a:cs typeface="Times New Roman" panose="02020603050405020304" pitchFamily="18" charset="0"/>
              </a:rPr>
              <a:t> </a:t>
            </a:r>
            <a:r>
              <a:rPr lang="en-US" altLang="ja-JP" sz="1200" dirty="0" err="1">
                <a:latin typeface="Times New Roman" panose="02020603050405020304" pitchFamily="18" charset="0"/>
                <a:cs typeface="Times New Roman" panose="02020603050405020304" pitchFamily="18" charset="0"/>
              </a:rPr>
              <a:t>Nội</a:t>
            </a:r>
            <a:r>
              <a:rPr lang="en-US" altLang="ja-JP" sz="1200" dirty="0">
                <a:latin typeface="Times New Roman" panose="02020603050405020304" pitchFamily="18" charset="0"/>
                <a:cs typeface="Times New Roman" panose="02020603050405020304" pitchFamily="18" charset="0"/>
              </a:rPr>
              <a:t> </a:t>
            </a:r>
            <a:r>
              <a:rPr lang="en-US" altLang="ja-JP" sz="1200" dirty="0" err="1">
                <a:latin typeface="Times New Roman" panose="02020603050405020304" pitchFamily="18" charset="0"/>
                <a:cs typeface="Times New Roman" panose="02020603050405020304" pitchFamily="18" charset="0"/>
              </a:rPr>
              <a:t>vụ</a:t>
            </a:r>
            <a:r>
              <a:rPr lang="en-US" altLang="ja-JP" sz="1200" dirty="0">
                <a:latin typeface="Times New Roman" panose="02020603050405020304" pitchFamily="18" charset="0"/>
                <a:cs typeface="Times New Roman" panose="02020603050405020304" pitchFamily="18" charset="0"/>
              </a:rPr>
              <a:t> </a:t>
            </a:r>
            <a:r>
              <a:rPr lang="en-US" altLang="ja-JP" sz="1200" dirty="0" err="1">
                <a:latin typeface="Times New Roman" panose="02020603050405020304" pitchFamily="18" charset="0"/>
                <a:cs typeface="Times New Roman" panose="02020603050405020304" pitchFamily="18" charset="0"/>
              </a:rPr>
              <a:t>và</a:t>
            </a:r>
            <a:r>
              <a:rPr lang="en-US" altLang="ja-JP" sz="1200" dirty="0">
                <a:latin typeface="Times New Roman" panose="02020603050405020304" pitchFamily="18" charset="0"/>
                <a:cs typeface="Times New Roman" panose="02020603050405020304" pitchFamily="18" charset="0"/>
              </a:rPr>
              <a:t> </a:t>
            </a:r>
            <a:r>
              <a:rPr lang="en-US" altLang="ja-JP" sz="1200" dirty="0" err="1">
                <a:latin typeface="Times New Roman" panose="02020603050405020304" pitchFamily="18" charset="0"/>
                <a:cs typeface="Times New Roman" panose="02020603050405020304" pitchFamily="18" charset="0"/>
              </a:rPr>
              <a:t>Truyền</a:t>
            </a:r>
            <a:r>
              <a:rPr lang="en-US" altLang="ja-JP" sz="1200" dirty="0">
                <a:latin typeface="Times New Roman" panose="02020603050405020304" pitchFamily="18" charset="0"/>
                <a:cs typeface="Times New Roman" panose="02020603050405020304" pitchFamily="18" charset="0"/>
              </a:rPr>
              <a:t> </a:t>
            </a:r>
            <a:r>
              <a:rPr lang="en-US" altLang="ja-JP" sz="1200" dirty="0" err="1">
                <a:latin typeface="Times New Roman" panose="02020603050405020304" pitchFamily="18" charset="0"/>
                <a:cs typeface="Times New Roman" panose="02020603050405020304" pitchFamily="18" charset="0"/>
              </a:rPr>
              <a:t>thông</a:t>
            </a:r>
            <a:r>
              <a:rPr lang="en-US" altLang="ja-JP" sz="1200" dirty="0">
                <a:latin typeface="Times New Roman" panose="02020603050405020304" pitchFamily="18" charset="0"/>
                <a:cs typeface="Times New Roman" panose="02020603050405020304" pitchFamily="18" charset="0"/>
              </a:rPr>
              <a:t> </a:t>
            </a:r>
            <a:r>
              <a:rPr lang="en-US" altLang="ja-JP" sz="1200" dirty="0" err="1">
                <a:latin typeface="Times New Roman" panose="02020603050405020304" pitchFamily="18" charset="0"/>
                <a:cs typeface="Times New Roman" panose="02020603050405020304" pitchFamily="18" charset="0"/>
              </a:rPr>
              <a:t>Nhật</a:t>
            </a:r>
            <a:r>
              <a:rPr lang="en-US" altLang="ja-JP" sz="1200" dirty="0">
                <a:latin typeface="Times New Roman" panose="02020603050405020304" pitchFamily="18" charset="0"/>
                <a:cs typeface="Times New Roman" panose="02020603050405020304" pitchFamily="18" charset="0"/>
              </a:rPr>
              <a:t> </a:t>
            </a:r>
            <a:r>
              <a:rPr lang="en-US" altLang="ja-JP" sz="1200" dirty="0" err="1">
                <a:latin typeface="Times New Roman" panose="02020603050405020304" pitchFamily="18" charset="0"/>
                <a:cs typeface="Times New Roman" panose="02020603050405020304" pitchFamily="18" charset="0"/>
              </a:rPr>
              <a:t>Bản</a:t>
            </a:r>
            <a:r>
              <a:rPr lang="en-US" altLang="ja-JP" sz="1200" dirty="0" smtClean="0">
                <a:solidFill>
                  <a:prstClr val="black"/>
                </a:solidFill>
                <a:latin typeface="Times New Roman" panose="02020603050405020304" pitchFamily="18" charset="0"/>
                <a:ea typeface="ＭＳ Ｐゴシック"/>
                <a:cs typeface="Times New Roman" panose="02020603050405020304" pitchFamily="18" charset="0"/>
              </a:rPr>
              <a:t> </a:t>
            </a:r>
            <a:endParaRPr lang="ja-JP" altLang="en-US" sz="1200" dirty="0">
              <a:solidFill>
                <a:prstClr val="black"/>
              </a:solidFill>
              <a:latin typeface="Times New Roman" panose="02020603050405020304" pitchFamily="18" charset="0"/>
              <a:ea typeface="ＭＳ Ｐゴシック"/>
              <a:cs typeface="Times New Roman" panose="02020603050405020304" pitchFamily="18" charset="0"/>
            </a:endParaRPr>
          </a:p>
        </p:txBody>
      </p:sp>
      <p:pic>
        <p:nvPicPr>
          <p:cNvPr id="7" name="Picture 3" descr="C:\Users\a21380\Desktop\1. JAPAN- VIET N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2052" y="0"/>
            <a:ext cx="1069108" cy="80435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816101" y="3818880"/>
            <a:ext cx="1265951" cy="646331"/>
          </a:xfrm>
          <a:prstGeom prst="rect">
            <a:avLst/>
          </a:prstGeom>
          <a:solidFill>
            <a:schemeClr val="bg1"/>
          </a:solidFill>
        </p:spPr>
        <p:txBody>
          <a:bodyPr wrap="square" rtlCol="0">
            <a:spAutoFit/>
          </a:bodyPr>
          <a:lstStyle/>
          <a:p>
            <a:endParaRPr lang="en-US" sz="900" dirty="0" smtClean="0"/>
          </a:p>
          <a:p>
            <a:r>
              <a:rPr lang="en-US" sz="900" dirty="0" smtClean="0"/>
              <a:t>Du </a:t>
            </a:r>
            <a:r>
              <a:rPr lang="en-US" sz="900" dirty="0" err="1" smtClean="0"/>
              <a:t>học</a:t>
            </a:r>
            <a:r>
              <a:rPr lang="en-US" sz="900" dirty="0" smtClean="0"/>
              <a:t> </a:t>
            </a:r>
            <a:r>
              <a:rPr lang="en-US" sz="900" dirty="0" err="1" smtClean="0"/>
              <a:t>sinh</a:t>
            </a:r>
            <a:endParaRPr lang="en-US" sz="900" dirty="0" smtClean="0"/>
          </a:p>
          <a:p>
            <a:endParaRPr lang="en-US" sz="900" dirty="0" smtClean="0"/>
          </a:p>
          <a:p>
            <a:r>
              <a:rPr lang="en-US" sz="900" dirty="0" err="1" smtClean="0"/>
              <a:t>Thực</a:t>
            </a:r>
            <a:r>
              <a:rPr lang="en-US" sz="900" dirty="0" smtClean="0"/>
              <a:t> </a:t>
            </a:r>
            <a:r>
              <a:rPr lang="en-US" sz="900" dirty="0" err="1" smtClean="0"/>
              <a:t>tập</a:t>
            </a:r>
            <a:r>
              <a:rPr lang="en-US" sz="900" dirty="0" smtClean="0"/>
              <a:t> </a:t>
            </a:r>
            <a:r>
              <a:rPr lang="en-US" sz="900" dirty="0" err="1" smtClean="0"/>
              <a:t>sinh</a:t>
            </a:r>
            <a:r>
              <a:rPr lang="en-US" sz="900" dirty="0" smtClean="0"/>
              <a:t> </a:t>
            </a:r>
            <a:r>
              <a:rPr lang="en-US" sz="900" dirty="0" err="1" smtClean="0"/>
              <a:t>kỹ</a:t>
            </a:r>
            <a:r>
              <a:rPr lang="en-US" sz="900" dirty="0" smtClean="0"/>
              <a:t> </a:t>
            </a:r>
            <a:r>
              <a:rPr lang="en-US" sz="900" dirty="0" err="1" smtClean="0"/>
              <a:t>năng</a:t>
            </a:r>
            <a:endParaRPr lang="en-US" sz="900" dirty="0"/>
          </a:p>
        </p:txBody>
      </p:sp>
      <p:sp>
        <p:nvSpPr>
          <p:cNvPr id="8" name="スライド番号プレースホルダー 7"/>
          <p:cNvSpPr>
            <a:spLocks noGrp="1"/>
          </p:cNvSpPr>
          <p:nvPr>
            <p:ph type="sldNum" sz="quarter" idx="12"/>
          </p:nvPr>
        </p:nvSpPr>
        <p:spPr>
          <a:xfrm>
            <a:off x="7046912" y="6520259"/>
            <a:ext cx="2133600" cy="365125"/>
          </a:xfrm>
        </p:spPr>
        <p:txBody>
          <a:bodyPr/>
          <a:lstStyle/>
          <a:p>
            <a:fld id="{97366511-FB1F-40B0-BC3A-50116A76F735}" type="slidenum">
              <a:rPr kumimoji="1" lang="ja-JP" altLang="en-US" smtClean="0">
                <a:solidFill>
                  <a:schemeClr val="tx1"/>
                </a:solidFill>
              </a:rPr>
              <a:t>3</a:t>
            </a:fld>
            <a:endParaRPr kumimoji="1" lang="ja-JP" altLang="en-US">
              <a:solidFill>
                <a:schemeClr val="tx1"/>
              </a:solidFill>
            </a:endParaRPr>
          </a:p>
        </p:txBody>
      </p:sp>
    </p:spTree>
    <p:extLst>
      <p:ext uri="{BB962C8B-B14F-4D97-AF65-F5344CB8AC3E}">
        <p14:creationId xmlns:p14="http://schemas.microsoft.com/office/powerpoint/2010/main" val="1556537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76672"/>
          </a:xfrm>
        </p:spPr>
        <p:txBody>
          <a:bodyPr>
            <a:noAutofit/>
          </a:bodyPr>
          <a:lstStyle/>
          <a:p>
            <a:r>
              <a:rPr lang="en-US" altLang="ja-JP" sz="2800" u="sng" dirty="0" smtClean="0">
                <a:latin typeface="Times New Roman" panose="02020603050405020304" pitchFamily="18" charset="0"/>
                <a:cs typeface="Times New Roman" panose="02020603050405020304" pitchFamily="18" charset="0"/>
              </a:rPr>
              <a:t>2.QUAN </a:t>
            </a:r>
            <a:r>
              <a:rPr lang="en-US" altLang="ja-JP" sz="2800" u="sng" dirty="0">
                <a:latin typeface="Times New Roman" panose="02020603050405020304" pitchFamily="18" charset="0"/>
                <a:cs typeface="Times New Roman" panose="02020603050405020304" pitchFamily="18" charset="0"/>
              </a:rPr>
              <a:t>HỆ NHẬT – VIỆT</a:t>
            </a:r>
            <a:endParaRPr kumimoji="1" lang="ja-JP" altLang="en-US" sz="2800" u="sng" dirty="0"/>
          </a:p>
        </p:txBody>
      </p:sp>
      <p:sp>
        <p:nvSpPr>
          <p:cNvPr id="7" name="タイトル 1"/>
          <p:cNvSpPr txBox="1">
            <a:spLocks/>
          </p:cNvSpPr>
          <p:nvPr/>
        </p:nvSpPr>
        <p:spPr>
          <a:xfrm>
            <a:off x="7160" y="558684"/>
            <a:ext cx="9144000" cy="2880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000" b="1" dirty="0" smtClean="0">
                <a:latin typeface="Times New Roman" panose="02020603050405020304" pitchFamily="18" charset="0"/>
                <a:cs typeface="Times New Roman" panose="02020603050405020304" pitchFamily="18" charset="0"/>
              </a:rPr>
              <a:t>3. </a:t>
            </a:r>
            <a:r>
              <a:rPr lang="en-US" altLang="ja-JP" sz="2000" b="1" dirty="0" err="1" smtClean="0">
                <a:latin typeface="Times New Roman" panose="02020603050405020304" pitchFamily="18" charset="0"/>
                <a:cs typeface="Times New Roman" panose="02020603050405020304" pitchFamily="18" charset="0"/>
              </a:rPr>
              <a:t>Hợp</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tác</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trong</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lĩnh</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vực</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chính</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trị</a:t>
            </a:r>
            <a:r>
              <a:rPr lang="en-US" altLang="ja-JP" sz="2000" b="1" dirty="0" smtClean="0">
                <a:latin typeface="Times New Roman" panose="02020603050405020304" pitchFamily="18" charset="0"/>
                <a:cs typeface="Times New Roman" panose="02020603050405020304" pitchFamily="18" charset="0"/>
              </a:rPr>
              <a:t>, an </a:t>
            </a:r>
            <a:r>
              <a:rPr lang="en-US" altLang="ja-JP" sz="2000" b="1" dirty="0" err="1" smtClean="0">
                <a:latin typeface="Times New Roman" panose="02020603050405020304" pitchFamily="18" charset="0"/>
                <a:cs typeface="Times New Roman" panose="02020603050405020304" pitchFamily="18" charset="0"/>
              </a:rPr>
              <a:t>ninh</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quốc</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phòng</a:t>
            </a:r>
            <a:endParaRPr lang="en-US" altLang="ja-JP" sz="2000" b="1" dirty="0" smtClean="0">
              <a:latin typeface="Times New Roman" panose="02020603050405020304" pitchFamily="18" charset="0"/>
              <a:cs typeface="Times New Roman" panose="02020603050405020304" pitchFamily="18" charset="0"/>
            </a:endParaRPr>
          </a:p>
        </p:txBody>
      </p:sp>
      <p:sp>
        <p:nvSpPr>
          <p:cNvPr id="8" name="テキスト ボックス 7"/>
          <p:cNvSpPr txBox="1"/>
          <p:nvPr/>
        </p:nvSpPr>
        <p:spPr>
          <a:xfrm>
            <a:off x="57017" y="2348880"/>
            <a:ext cx="9049621" cy="1892826"/>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vi-VN" sz="1300" dirty="0">
                <a:latin typeface="+mj-lt"/>
              </a:rPr>
              <a:t>Các lĩnh vực hợp tác giao lưu quốc phòng Nhật Việt điển hình:</a:t>
            </a:r>
            <a:endParaRPr lang="en-US" sz="1300" dirty="0">
              <a:latin typeface="+mj-lt"/>
            </a:endParaRPr>
          </a:p>
          <a:p>
            <a:pPr marL="285750" lvl="0" indent="-285750">
              <a:buFont typeface="Arial" panose="020B0604020202020204" pitchFamily="34" charset="0"/>
              <a:buChar char="•"/>
            </a:pPr>
            <a:r>
              <a:rPr lang="vi-VN" sz="1300" dirty="0">
                <a:latin typeface="+mj-lt"/>
              </a:rPr>
              <a:t>Hội nghị đa phương (Hội nghị cấp Thứ trưởng Quốc phòng Nhật Bản – ASEAN, Diễn đàn Quốc phòng Tokyo thường niên – TDF)</a:t>
            </a:r>
            <a:endParaRPr lang="en-US" sz="1300" dirty="0">
              <a:latin typeface="+mj-lt"/>
            </a:endParaRPr>
          </a:p>
          <a:p>
            <a:pPr marL="285750" lvl="0" indent="-285750">
              <a:buFont typeface="Arial" panose="020B0604020202020204" pitchFamily="34" charset="0"/>
              <a:buChar char="•"/>
            </a:pPr>
            <a:r>
              <a:rPr lang="vi-VN" sz="1300" dirty="0">
                <a:latin typeface="+mj-lt"/>
              </a:rPr>
              <a:t>Hợp tác trang bị, công nghệ quốc phòng</a:t>
            </a:r>
            <a:endParaRPr lang="en-US" sz="1300" dirty="0">
              <a:latin typeface="+mj-lt"/>
            </a:endParaRPr>
          </a:p>
          <a:p>
            <a:pPr marL="285750" lvl="0" indent="-285750">
              <a:buFont typeface="Arial" panose="020B0604020202020204" pitchFamily="34" charset="0"/>
              <a:buChar char="•"/>
            </a:pPr>
            <a:r>
              <a:rPr lang="vi-VN" sz="1300" dirty="0">
                <a:latin typeface="+mj-lt"/>
              </a:rPr>
              <a:t>Hỗ trợ nâng cao năng lực (an toàn bay, y học hàng không, Luật hàng không quốc tế, tìm kiếm cứu nạn, y học dưới nước, cứu hộ dưới nước, gìn giữ hòa bình PKO, diễn đàn IT)</a:t>
            </a:r>
            <a:endParaRPr lang="en-US" sz="1300" dirty="0">
              <a:latin typeface="+mj-lt"/>
            </a:endParaRPr>
          </a:p>
          <a:p>
            <a:pPr marL="285750" lvl="0" indent="-285750">
              <a:buFont typeface="Arial" panose="020B0604020202020204" pitchFamily="34" charset="0"/>
              <a:buChar char="•"/>
            </a:pPr>
            <a:r>
              <a:rPr lang="vi-VN" sz="1300" dirty="0">
                <a:latin typeface="+mj-lt"/>
              </a:rPr>
              <a:t>Trao đổi Đoàn ở cấp đơn vị (tàu hộ vệ và máy bay của lực lượng phòng vệ Nhật Bản thăm Việt Nam)</a:t>
            </a:r>
            <a:endParaRPr lang="en-US" sz="1300" dirty="0">
              <a:latin typeface="+mj-lt"/>
            </a:endParaRPr>
          </a:p>
          <a:p>
            <a:pPr marL="285750" lvl="0" indent="-285750">
              <a:buFont typeface="Arial" panose="020B0604020202020204" pitchFamily="34" charset="0"/>
              <a:buChar char="•"/>
            </a:pPr>
            <a:r>
              <a:rPr lang="vi-VN" sz="1300" dirty="0">
                <a:latin typeface="+mj-lt"/>
              </a:rPr>
              <a:t>Hợp tác đào tạo, nghiên cứu (tiếp nhận lưu học sinh quân sự Việt Nam, tham dự hộ thảo)</a:t>
            </a:r>
            <a:endParaRPr lang="en-US" sz="1300" dirty="0">
              <a:latin typeface="+mj-lt"/>
            </a:endParaRPr>
          </a:p>
          <a:p>
            <a:pPr marL="285750" lvl="0" indent="-285750">
              <a:buFont typeface="Arial" panose="020B0604020202020204" pitchFamily="34" charset="0"/>
              <a:buChar char="•"/>
            </a:pPr>
            <a:r>
              <a:rPr lang="vi-VN" sz="1300" dirty="0">
                <a:latin typeface="+mj-lt"/>
              </a:rPr>
              <a:t>Hợp tác đa phương theo “Tầm nhìn Viêng Chăn” (tập huấn về ứng phó thảm họa đào tạo sỹ quan hải quân)</a:t>
            </a:r>
            <a:endParaRPr lang="en-US" sz="1300" dirty="0">
              <a:latin typeface="+mj-lt"/>
            </a:endParaRPr>
          </a:p>
        </p:txBody>
      </p:sp>
      <p:sp>
        <p:nvSpPr>
          <p:cNvPr id="9" name="角丸四角形 8"/>
          <p:cNvSpPr/>
          <p:nvPr/>
        </p:nvSpPr>
        <p:spPr bwMode="auto">
          <a:xfrm>
            <a:off x="88694" y="4231821"/>
            <a:ext cx="6283506" cy="2592287"/>
          </a:xfrm>
          <a:prstGeom prst="roundRect">
            <a:avLst>
              <a:gd name="adj" fmla="val 7495"/>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a:lstStyle/>
          <a:p>
            <a:r>
              <a:rPr lang="vi-VN" sz="1200" dirty="0">
                <a:latin typeface="+mj-lt"/>
                <a:cs typeface="Calibri" panose="020F0502020204030204" pitchFamily="34" charset="0"/>
              </a:rPr>
              <a:t>Hoạt động hợp tác quốc phòng trong những năm gần đây.</a:t>
            </a:r>
            <a:endParaRPr lang="en-US" sz="1200" dirty="0">
              <a:latin typeface="+mj-lt"/>
              <a:cs typeface="Calibri" panose="020F0502020204030204" pitchFamily="34" charset="0"/>
            </a:endParaRPr>
          </a:p>
          <a:p>
            <a:pPr marL="171450" indent="-171450" eaLnBrk="1" hangingPunct="1">
              <a:buFont typeface="Arial" panose="020B0604020202020204" pitchFamily="34" charset="0"/>
              <a:buChar char="•"/>
            </a:pPr>
            <a:r>
              <a:rPr lang="en-US" altLang="ja-JP" sz="1200" dirty="0" smtClean="0">
                <a:latin typeface="+mj-lt"/>
                <a:cs typeface="Calibri" panose="020F0502020204030204" pitchFamily="34" charset="0"/>
              </a:rPr>
              <a:t>4/2016</a:t>
            </a:r>
            <a:r>
              <a:rPr lang="ja-JP" altLang="en-US" sz="1200" dirty="0">
                <a:latin typeface="+mj-lt"/>
                <a:cs typeface="Calibri" panose="020F0502020204030204" pitchFamily="34" charset="0"/>
              </a:rPr>
              <a:t>　</a:t>
            </a:r>
            <a:r>
              <a:rPr lang="en-US" altLang="ja-JP" sz="1200" dirty="0" err="1" smtClean="0">
                <a:latin typeface="+mj-lt"/>
                <a:cs typeface="Calibri" panose="020F0502020204030204" pitchFamily="34" charset="0"/>
              </a:rPr>
              <a:t>Tàu</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hộ</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vệ</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của</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Lực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lượng</a:t>
            </a:r>
            <a:r>
              <a:rPr lang="en-US" altLang="ja-JP" sz="1200" dirty="0">
                <a:latin typeface="+mj-lt"/>
                <a:cs typeface="Calibri" panose="020F0502020204030204" pitchFamily="34" charset="0"/>
              </a:rPr>
              <a:t> </a:t>
            </a:r>
            <a:r>
              <a:rPr lang="en-US" altLang="ja-JP" sz="1200" dirty="0" err="1" smtClean="0">
                <a:latin typeface="+mj-lt"/>
                <a:cs typeface="Calibri" panose="020F0502020204030204" pitchFamily="34" charset="0"/>
              </a:rPr>
              <a:t>Tự</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vệ</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trên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biển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Nhật</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Bản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lần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đầu</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tiên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thăm</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Cảng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quốc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tế</a:t>
            </a:r>
            <a:r>
              <a:rPr lang="en-US" altLang="ja-JP" sz="1200" dirty="0" smtClean="0">
                <a:latin typeface="+mj-lt"/>
                <a:cs typeface="Calibri" panose="020F0502020204030204" pitchFamily="34" charset="0"/>
              </a:rPr>
              <a:t> Cam </a:t>
            </a:r>
            <a:r>
              <a:rPr lang="en-US" altLang="ja-JP" sz="1200" dirty="0" err="1" smtClean="0">
                <a:latin typeface="+mj-lt"/>
                <a:cs typeface="Calibri" panose="020F0502020204030204" pitchFamily="34" charset="0"/>
              </a:rPr>
              <a:t>Ranh</a:t>
            </a:r>
            <a:endParaRPr lang="en-US" altLang="ja-JP" sz="1200" u="sng" dirty="0">
              <a:latin typeface="+mj-lt"/>
              <a:cs typeface="Calibri" panose="020F0502020204030204" pitchFamily="34" charset="0"/>
            </a:endParaRPr>
          </a:p>
          <a:p>
            <a:pPr marL="171450" indent="-171450" eaLnBrk="1" hangingPunct="1">
              <a:buFont typeface="Arial" panose="020B0604020202020204" pitchFamily="34" charset="0"/>
              <a:buChar char="•"/>
            </a:pPr>
            <a:r>
              <a:rPr lang="en-US" altLang="ja-JP" sz="1200" dirty="0" smtClean="0">
                <a:latin typeface="+mj-lt"/>
                <a:cs typeface="Calibri" panose="020F0502020204030204" pitchFamily="34" charset="0"/>
              </a:rPr>
              <a:t>5/2017</a:t>
            </a:r>
            <a:r>
              <a:rPr lang="ja-JP" altLang="en-US" sz="1200" dirty="0">
                <a:latin typeface="+mj-lt"/>
                <a:cs typeface="Calibri" panose="020F0502020204030204" pitchFamily="34" charset="0"/>
              </a:rPr>
              <a:t>　</a:t>
            </a:r>
            <a:r>
              <a:rPr lang="en-US" altLang="ja-JP" sz="1200" dirty="0" err="1" smtClean="0">
                <a:latin typeface="+mj-lt"/>
                <a:cs typeface="Calibri" panose="020F0502020204030204" pitchFamily="34" charset="0"/>
              </a:rPr>
              <a:t>Tàu</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hộ</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vệ</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có</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máy</a:t>
            </a:r>
            <a:r>
              <a:rPr lang="en-US" altLang="ja-JP" sz="1200" dirty="0" smtClean="0">
                <a:latin typeface="+mj-lt"/>
                <a:cs typeface="Calibri" panose="020F0502020204030204" pitchFamily="34" charset="0"/>
              </a:rPr>
              <a:t> bay </a:t>
            </a:r>
            <a:r>
              <a:rPr lang="en-US" altLang="ja-JP" sz="1200" dirty="0" err="1" smtClean="0">
                <a:latin typeface="+mj-lt"/>
                <a:cs typeface="Calibri" panose="020F0502020204030204" pitchFamily="34" charset="0"/>
              </a:rPr>
              <a:t>trực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thăng</a:t>
            </a:r>
            <a:r>
              <a:rPr lang="en-US" altLang="ja-JP" sz="1200" dirty="0" smtClean="0">
                <a:latin typeface="+mj-lt"/>
                <a:cs typeface="Calibri" panose="020F0502020204030204" pitchFamily="34" charset="0"/>
              </a:rPr>
              <a:t> IZUMO </a:t>
            </a:r>
            <a:r>
              <a:rPr lang="en-US" altLang="ja-JP" sz="1200" dirty="0" err="1" smtClean="0">
                <a:latin typeface="+mj-lt"/>
                <a:cs typeface="Calibri" panose="020F0502020204030204" pitchFamily="34" charset="0"/>
              </a:rPr>
              <a:t>lần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đầu</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tiên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thăm</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Cảng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quốc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tế</a:t>
            </a:r>
            <a:r>
              <a:rPr lang="en-US" altLang="ja-JP" sz="1200" dirty="0" smtClean="0">
                <a:latin typeface="+mj-lt"/>
                <a:cs typeface="Calibri" panose="020F0502020204030204" pitchFamily="34" charset="0"/>
              </a:rPr>
              <a:t> Cam </a:t>
            </a:r>
            <a:r>
              <a:rPr lang="en-US" altLang="ja-JP" sz="1200" dirty="0" err="1" smtClean="0">
                <a:latin typeface="+mj-lt"/>
                <a:cs typeface="Calibri" panose="020F0502020204030204" pitchFamily="34" charset="0"/>
              </a:rPr>
              <a:t>Ranh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để</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tham</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gia</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Chương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trình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đối</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tác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Thái</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Bình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Dương</a:t>
            </a:r>
            <a:r>
              <a:rPr lang="en-US" altLang="ja-JP" sz="1200" dirty="0" smtClean="0">
                <a:latin typeface="+mj-lt"/>
                <a:cs typeface="Calibri" panose="020F0502020204030204" pitchFamily="34" charset="0"/>
              </a:rPr>
              <a:t> – PP 2017</a:t>
            </a:r>
          </a:p>
          <a:p>
            <a:pPr marL="171450" indent="-171450" eaLnBrk="1" hangingPunct="1">
              <a:buFont typeface="Arial" panose="020B0604020202020204" pitchFamily="34" charset="0"/>
              <a:buChar char="•"/>
            </a:pPr>
            <a:r>
              <a:rPr lang="en-US" altLang="ja-JP" sz="1200" dirty="0" smtClean="0">
                <a:latin typeface="+mj-lt"/>
                <a:cs typeface="Calibri" panose="020F0502020204030204" pitchFamily="34" charset="0"/>
              </a:rPr>
              <a:t>6/2017 </a:t>
            </a:r>
            <a:r>
              <a:rPr lang="en-US" altLang="ja-JP" sz="1200" dirty="0" err="1" smtClean="0">
                <a:latin typeface="+mj-lt"/>
                <a:cs typeface="Calibri" panose="020F0502020204030204" pitchFamily="34" charset="0"/>
              </a:rPr>
              <a:t>Hội</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thảo</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tìm</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kiếm</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cứu</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nạn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hàng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không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lần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thứ</a:t>
            </a:r>
            <a:r>
              <a:rPr lang="en-US" altLang="ja-JP" sz="1200" dirty="0" smtClean="0">
                <a:latin typeface="+mj-lt"/>
                <a:cs typeface="Calibri" panose="020F0502020204030204" pitchFamily="34" charset="0"/>
              </a:rPr>
              <a:t> 1 (</a:t>
            </a:r>
            <a:r>
              <a:rPr lang="en-US" altLang="ja-JP" sz="1200" dirty="0" err="1" smtClean="0">
                <a:latin typeface="+mj-lt"/>
                <a:cs typeface="Calibri" panose="020F0502020204030204" pitchFamily="34" charset="0"/>
              </a:rPr>
              <a:t>dự</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án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hỗ</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trợ</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nâng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cao</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năng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lực</a:t>
            </a:r>
            <a:r>
              <a:rPr lang="en-US" altLang="ja-JP" sz="1200" dirty="0" smtClean="0">
                <a:latin typeface="+mj-lt"/>
                <a:cs typeface="Calibri" panose="020F0502020204030204" pitchFamily="34" charset="0"/>
              </a:rPr>
              <a:t>)</a:t>
            </a:r>
          </a:p>
          <a:p>
            <a:pPr marL="171450" indent="-171450" eaLnBrk="1" hangingPunct="1">
              <a:buFont typeface="Arial" panose="020B0604020202020204" pitchFamily="34" charset="0"/>
              <a:buChar char="•"/>
            </a:pPr>
            <a:r>
              <a:rPr lang="en-US" altLang="ja-JP" sz="1200" dirty="0" smtClean="0">
                <a:latin typeface="+mj-lt"/>
                <a:cs typeface="Calibri" panose="020F0502020204030204" pitchFamily="34" charset="0"/>
              </a:rPr>
              <a:t>7/2017 </a:t>
            </a:r>
            <a:r>
              <a:rPr lang="en-US" altLang="ja-JP" sz="1200" dirty="0" err="1" smtClean="0">
                <a:latin typeface="+mj-lt"/>
                <a:cs typeface="Calibri" panose="020F0502020204030204" pitchFamily="34" charset="0"/>
              </a:rPr>
              <a:t>Giao</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lưu</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sỹ</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quan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cấp</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tá</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Nhật</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Việt</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lần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thứ</a:t>
            </a:r>
            <a:r>
              <a:rPr lang="en-US" altLang="ja-JP" sz="1200" dirty="0" smtClean="0">
                <a:latin typeface="+mj-lt"/>
                <a:cs typeface="Calibri" panose="020F0502020204030204" pitchFamily="34" charset="0"/>
              </a:rPr>
              <a:t> 6 (</a:t>
            </a:r>
            <a:r>
              <a:rPr lang="en-US" altLang="ja-JP" sz="1200" dirty="0" err="1" smtClean="0">
                <a:latin typeface="+mj-lt"/>
                <a:cs typeface="Calibri" panose="020F0502020204030204" pitchFamily="34" charset="0"/>
              </a:rPr>
              <a:t>Chương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trình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thăm</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Nhật</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Bản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được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tài</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trợ</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bỏi</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Quỹ</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Hòa</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Bình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Sasakawa</a:t>
            </a:r>
            <a:r>
              <a:rPr lang="en-US" altLang="ja-JP" sz="1200" dirty="0" smtClean="0">
                <a:latin typeface="+mj-lt"/>
                <a:cs typeface="Calibri" panose="020F0502020204030204" pitchFamily="34" charset="0"/>
              </a:rPr>
              <a:t>)</a:t>
            </a:r>
          </a:p>
          <a:p>
            <a:pPr marL="171450" indent="-171450" eaLnBrk="1" hangingPunct="1">
              <a:buFont typeface="Arial" panose="020B0604020202020204" pitchFamily="34" charset="0"/>
              <a:buChar char="•"/>
            </a:pPr>
            <a:r>
              <a:rPr lang="en-US" altLang="ja-JP" sz="1200" dirty="0" smtClean="0">
                <a:latin typeface="+mj-lt"/>
                <a:cs typeface="Calibri" panose="020F0502020204030204" pitchFamily="34" charset="0"/>
              </a:rPr>
              <a:t>10/2017 </a:t>
            </a:r>
            <a:r>
              <a:rPr lang="en-US" altLang="ja-JP" sz="1200" dirty="0" err="1" smtClean="0">
                <a:latin typeface="+mj-lt"/>
                <a:cs typeface="Calibri" panose="020F0502020204030204" pitchFamily="34" charset="0"/>
              </a:rPr>
              <a:t>Giao</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lưu</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Doanh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nghiệp</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công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nghiệp</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quốc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phòng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lần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thứ</a:t>
            </a:r>
            <a:r>
              <a:rPr lang="en-US" altLang="ja-JP" sz="1200" dirty="0" smtClean="0">
                <a:latin typeface="+mj-lt"/>
                <a:cs typeface="Calibri" panose="020F0502020204030204" pitchFamily="34" charset="0"/>
              </a:rPr>
              <a:t> 1 (</a:t>
            </a:r>
            <a:r>
              <a:rPr lang="en-US" altLang="ja-JP" sz="1200" dirty="0" err="1" smtClean="0">
                <a:latin typeface="+mj-lt"/>
                <a:cs typeface="Calibri" panose="020F0502020204030204" pitchFamily="34" charset="0"/>
              </a:rPr>
              <a:t>thúc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đẩy</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hợp</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tác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trang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bị</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công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nghệ</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quốc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phòng</a:t>
            </a:r>
            <a:r>
              <a:rPr lang="en-US" altLang="ja-JP" sz="1200" dirty="0" smtClean="0">
                <a:latin typeface="+mj-lt"/>
                <a:cs typeface="Calibri" panose="020F0502020204030204" pitchFamily="34" charset="0"/>
              </a:rPr>
              <a:t>)</a:t>
            </a:r>
          </a:p>
          <a:p>
            <a:pPr marL="171450" indent="-171450" eaLnBrk="1" hangingPunct="1">
              <a:buFont typeface="Arial" panose="020B0604020202020204" pitchFamily="34" charset="0"/>
              <a:buChar char="•"/>
            </a:pPr>
            <a:r>
              <a:rPr lang="en-US" altLang="ja-JP" sz="1200" dirty="0" smtClean="0">
                <a:latin typeface="+mj-lt"/>
                <a:cs typeface="Calibri" panose="020F0502020204030204" pitchFamily="34" charset="0"/>
              </a:rPr>
              <a:t>12/2017 </a:t>
            </a:r>
            <a:r>
              <a:rPr lang="en-US" altLang="ja-JP" sz="1200" dirty="0" err="1" smtClean="0">
                <a:latin typeface="+mj-lt"/>
                <a:cs typeface="Calibri" panose="020F0502020204030204" pitchFamily="34" charset="0"/>
              </a:rPr>
              <a:t>Giao</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lưu</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sỹ</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quan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cấp</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tá</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Nhật</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Việt</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lần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thứ</a:t>
            </a:r>
            <a:r>
              <a:rPr lang="en-US" altLang="ja-JP" sz="1200" dirty="0" smtClean="0">
                <a:latin typeface="+mj-lt"/>
                <a:cs typeface="Calibri" panose="020F0502020204030204" pitchFamily="34" charset="0"/>
              </a:rPr>
              <a:t> 7 (</a:t>
            </a:r>
            <a:r>
              <a:rPr lang="en-US" altLang="ja-JP" sz="1200" dirty="0" err="1" smtClean="0">
                <a:latin typeface="+mj-lt"/>
                <a:cs typeface="Calibri" panose="020F0502020204030204" pitchFamily="34" charset="0"/>
              </a:rPr>
              <a:t>Chương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trình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thăm</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Việt</a:t>
            </a:r>
            <a:r>
              <a:rPr lang="en-US" altLang="ja-JP" sz="1200" dirty="0" smtClean="0">
                <a:latin typeface="+mj-lt"/>
                <a:cs typeface="Calibri" panose="020F0502020204030204" pitchFamily="34" charset="0"/>
              </a:rPr>
              <a:t> Nam </a:t>
            </a:r>
            <a:r>
              <a:rPr lang="en-US" altLang="ja-JP" sz="1200" dirty="0" err="1" smtClean="0">
                <a:latin typeface="+mj-lt"/>
                <a:cs typeface="Calibri" panose="020F0502020204030204" pitchFamily="34" charset="0"/>
              </a:rPr>
              <a:t>được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tài</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trợ</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bởi</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Quỹ</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Hòa</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bình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Sasakawa</a:t>
            </a:r>
            <a:r>
              <a:rPr lang="en-US" altLang="ja-JP" sz="1200" dirty="0" smtClean="0">
                <a:latin typeface="+mj-lt"/>
                <a:cs typeface="Calibri" panose="020F0502020204030204" pitchFamily="34" charset="0"/>
              </a:rPr>
              <a:t>)</a:t>
            </a:r>
          </a:p>
          <a:p>
            <a:pPr marL="171450" indent="-171450" eaLnBrk="1" hangingPunct="1">
              <a:buFont typeface="Arial" panose="020B0604020202020204" pitchFamily="34" charset="0"/>
              <a:buChar char="•"/>
            </a:pPr>
            <a:r>
              <a:rPr lang="en-US" altLang="ja-JP" sz="1200" dirty="0" smtClean="0">
                <a:latin typeface="+mj-lt"/>
                <a:cs typeface="Calibri" panose="020F0502020204030204" pitchFamily="34" charset="0"/>
              </a:rPr>
              <a:t>12/2017 </a:t>
            </a:r>
            <a:r>
              <a:rPr lang="en-US" altLang="ja-JP" sz="1200" dirty="0" err="1" smtClean="0">
                <a:latin typeface="+mj-lt"/>
                <a:cs typeface="Calibri" panose="020F0502020204030204" pitchFamily="34" charset="0"/>
              </a:rPr>
              <a:t>Tổ</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chức</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Hội</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thảo</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Công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nghệ</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thông</a:t>
            </a:r>
            <a:r>
              <a:rPr lang="en-US" altLang="ja-JP" sz="1200" dirty="0" smtClean="0">
                <a:latin typeface="+mj-lt"/>
                <a:cs typeface="Calibri" panose="020F0502020204030204" pitchFamily="34" charset="0"/>
              </a:rPr>
              <a:t> tin – An </a:t>
            </a:r>
            <a:r>
              <a:rPr lang="en-US" altLang="ja-JP" sz="1200" dirty="0" err="1" smtClean="0">
                <a:latin typeface="+mj-lt"/>
                <a:cs typeface="Calibri" panose="020F0502020204030204" pitchFamily="34" charset="0"/>
              </a:rPr>
              <a:t>ninh</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mạng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lần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thứ</a:t>
            </a:r>
            <a:r>
              <a:rPr lang="en-US" altLang="ja-JP" sz="1200" dirty="0" smtClean="0">
                <a:latin typeface="+mj-lt"/>
                <a:cs typeface="Calibri" panose="020F0502020204030204" pitchFamily="34" charset="0"/>
              </a:rPr>
              <a:t> 1 (</a:t>
            </a:r>
            <a:r>
              <a:rPr lang="en-US" altLang="ja-JP" sz="1200" dirty="0" err="1" smtClean="0">
                <a:latin typeface="+mj-lt"/>
                <a:cs typeface="Calibri" panose="020F0502020204030204" pitchFamily="34" charset="0"/>
              </a:rPr>
              <a:t>dự</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án</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hỗ</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trợ</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nâng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cao</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năng</a:t>
            </a:r>
            <a:r>
              <a:rPr lang="en-US" altLang="ja-JP" sz="1200" dirty="0" smtClean="0">
                <a:latin typeface="+mj-lt"/>
                <a:cs typeface="Calibri" panose="020F0502020204030204" pitchFamily="34" charset="0"/>
              </a:rPr>
              <a:t> </a:t>
            </a:r>
            <a:r>
              <a:rPr lang="en-US" altLang="ja-JP" sz="1200" dirty="0" err="1" smtClean="0">
                <a:latin typeface="+mj-lt"/>
                <a:cs typeface="Calibri" panose="020F0502020204030204" pitchFamily="34" charset="0"/>
              </a:rPr>
              <a:t>lực</a:t>
            </a:r>
            <a:r>
              <a:rPr lang="en-US" altLang="ja-JP" sz="1200" dirty="0" smtClean="0">
                <a:latin typeface="+mj-lt"/>
                <a:cs typeface="Calibri" panose="020F0502020204030204" pitchFamily="34" charset="0"/>
              </a:rPr>
              <a:t>)</a:t>
            </a:r>
          </a:p>
          <a:p>
            <a:pPr eaLnBrk="1" hangingPunct="1"/>
            <a:endParaRPr lang="en-US" altLang="ja-JP" sz="1200" dirty="0" smtClean="0">
              <a:latin typeface="+mj-lt"/>
              <a:cs typeface="Calibri" panose="020F0502020204030204" pitchFamily="34" charset="0"/>
            </a:endParaRPr>
          </a:p>
          <a:p>
            <a:pPr eaLnBrk="1" hangingPunct="1"/>
            <a:endParaRPr lang="en-US" altLang="ja-JP" sz="1200" dirty="0">
              <a:latin typeface="+mj-lt"/>
              <a:cs typeface="Calibri" panose="020F0502020204030204" pitchFamily="34" charset="0"/>
            </a:endParaRPr>
          </a:p>
          <a:p>
            <a:pPr eaLnBrk="1" hangingPunct="1"/>
            <a:r>
              <a:rPr lang="ja-JP" altLang="en-US" sz="1200" dirty="0">
                <a:latin typeface="+mj-lt"/>
                <a:cs typeface="Calibri" panose="020F0502020204030204" pitchFamily="34" charset="0"/>
              </a:rPr>
              <a:t>　　　　　　　　　　　　　　</a:t>
            </a:r>
            <a:r>
              <a:rPr lang="ja-JP" altLang="en-US" sz="1200" dirty="0" smtClean="0">
                <a:latin typeface="+mj-lt"/>
                <a:cs typeface="Calibri" panose="020F0502020204030204" pitchFamily="34" charset="0"/>
              </a:rPr>
              <a:t>　　　　</a:t>
            </a:r>
            <a:r>
              <a:rPr kumimoji="0" lang="ja-JP" altLang="en-US" sz="1200" kern="0" dirty="0">
                <a:latin typeface="+mj-lt"/>
                <a:cs typeface="Calibri" panose="020F0502020204030204" pitchFamily="34" charset="0"/>
              </a:rPr>
              <a:t>　</a:t>
            </a:r>
            <a:endParaRPr kumimoji="0" lang="ja-JP" altLang="en-US" sz="1200" dirty="0">
              <a:latin typeface="+mj-lt"/>
              <a:cs typeface="Calibri" panose="020F0502020204030204" pitchFamily="34" charset="0"/>
            </a:endParaRPr>
          </a:p>
        </p:txBody>
      </p:sp>
      <p:pic>
        <p:nvPicPr>
          <p:cNvPr id="10" name="図 9" descr="W:\00026044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4352213"/>
            <a:ext cx="2683106" cy="1944216"/>
          </a:xfrm>
          <a:prstGeom prst="rect">
            <a:avLst/>
          </a:prstGeom>
          <a:noFill/>
          <a:ln>
            <a:noFill/>
          </a:ln>
        </p:spPr>
      </p:pic>
      <p:sp>
        <p:nvSpPr>
          <p:cNvPr id="11" name="テキスト ボックス 10"/>
          <p:cNvSpPr txBox="1"/>
          <p:nvPr/>
        </p:nvSpPr>
        <p:spPr>
          <a:xfrm>
            <a:off x="6402465" y="6329020"/>
            <a:ext cx="2683106" cy="461665"/>
          </a:xfrm>
          <a:prstGeom prst="rect">
            <a:avLst/>
          </a:prstGeom>
          <a:noFill/>
        </p:spPr>
        <p:txBody>
          <a:bodyPr wrap="square" rtlCol="0">
            <a:spAutoFit/>
          </a:bodyPr>
          <a:lstStyle/>
          <a:p>
            <a:r>
              <a:rPr lang="en-US" altLang="ja-JP" sz="1200" dirty="0" err="1" smtClean="0">
                <a:latin typeface="Times New Roman" panose="02020603050405020304" pitchFamily="18" charset="0"/>
                <a:cs typeface="Times New Roman" panose="02020603050405020304" pitchFamily="18" charset="0"/>
              </a:rPr>
              <a:t>Nghi</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lễ</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Kagamiwari</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tại</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Tiệc</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đón</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tiếp</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trên</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tàu</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hộ</a:t>
            </a:r>
            <a:r>
              <a:rPr lang="en-US" altLang="ja-JP" sz="1200" dirty="0" smtClean="0">
                <a:latin typeface="Times New Roman" panose="02020603050405020304" pitchFamily="18" charset="0"/>
                <a:cs typeface="Times New Roman" panose="02020603050405020304" pitchFamily="18" charset="0"/>
              </a:rPr>
              <a:t> </a:t>
            </a:r>
            <a:r>
              <a:rPr lang="en-US" altLang="ja-JP" sz="1200" dirty="0" err="1" smtClean="0">
                <a:latin typeface="Times New Roman" panose="02020603050405020304" pitchFamily="18" charset="0"/>
                <a:cs typeface="Times New Roman" panose="02020603050405020304" pitchFamily="18" charset="0"/>
              </a:rPr>
              <a:t>vệ</a:t>
            </a:r>
            <a:r>
              <a:rPr lang="en-US" altLang="ja-JP" sz="1200" dirty="0" smtClean="0">
                <a:latin typeface="Times New Roman" panose="02020603050405020304" pitchFamily="18" charset="0"/>
                <a:cs typeface="Times New Roman" panose="02020603050405020304" pitchFamily="18" charset="0"/>
              </a:rPr>
              <a:t> IZUMO)</a:t>
            </a:r>
            <a:endParaRPr kumimoji="1" lang="ja-JP" altLang="en-US" sz="1200" dirty="0">
              <a:latin typeface="Times New Roman" panose="02020603050405020304" pitchFamily="18" charset="0"/>
              <a:cs typeface="Times New Roman" panose="02020603050405020304" pitchFamily="18" charset="0"/>
            </a:endParaRPr>
          </a:p>
        </p:txBody>
      </p:sp>
      <p:sp>
        <p:nvSpPr>
          <p:cNvPr id="3" name="テキスト ボックス 2"/>
          <p:cNvSpPr txBox="1"/>
          <p:nvPr/>
        </p:nvSpPr>
        <p:spPr>
          <a:xfrm>
            <a:off x="41547" y="905157"/>
            <a:ext cx="9035137" cy="129266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altLang="ja-JP" sz="1300" b="1" u="sng" dirty="0" err="1" smtClean="0">
                <a:latin typeface="Times New Roman" panose="02020603050405020304" pitchFamily="18" charset="0"/>
                <a:cs typeface="Times New Roman" panose="02020603050405020304" pitchFamily="18" charset="0"/>
              </a:rPr>
              <a:t>Điểm</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chính</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trong</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Chiến</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lược</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Ấn</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Độ</a:t>
            </a:r>
            <a:r>
              <a:rPr lang="en-US" altLang="ja-JP" sz="1300" b="1" u="sng" dirty="0" smtClean="0">
                <a:latin typeface="Times New Roman" panose="02020603050405020304" pitchFamily="18" charset="0"/>
                <a:cs typeface="Times New Roman" panose="02020603050405020304" pitchFamily="18" charset="0"/>
              </a:rPr>
              <a:t> - </a:t>
            </a:r>
            <a:r>
              <a:rPr lang="en-US" altLang="ja-JP" sz="1300" b="1" u="sng" dirty="0" err="1" smtClean="0">
                <a:latin typeface="Times New Roman" panose="02020603050405020304" pitchFamily="18" charset="0"/>
                <a:cs typeface="Times New Roman" panose="02020603050405020304" pitchFamily="18" charset="0"/>
              </a:rPr>
              <a:t>Thái</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Bình</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Dương</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tự</a:t>
            </a:r>
            <a:r>
              <a:rPr lang="en-US" altLang="ja-JP" sz="1300" b="1" u="sng" dirty="0" smtClean="0">
                <a:latin typeface="Times New Roman" panose="02020603050405020304" pitchFamily="18" charset="0"/>
                <a:cs typeface="Times New Roman" panose="02020603050405020304" pitchFamily="18" charset="0"/>
              </a:rPr>
              <a:t> do </a:t>
            </a:r>
            <a:r>
              <a:rPr lang="en-US" altLang="ja-JP" sz="1300" b="1" u="sng" dirty="0" err="1" smtClean="0">
                <a:latin typeface="Times New Roman" panose="02020603050405020304" pitchFamily="18" charset="0"/>
                <a:cs typeface="Times New Roman" panose="02020603050405020304" pitchFamily="18" charset="0"/>
              </a:rPr>
              <a:t>và</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mở</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của</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Thủ</a:t>
            </a:r>
            <a:r>
              <a:rPr lang="en-US" altLang="ja-JP" sz="1300" b="1" u="sng" dirty="0" smtClean="0">
                <a:latin typeface="Times New Roman" panose="02020603050405020304" pitchFamily="18" charset="0"/>
                <a:cs typeface="Times New Roman" panose="02020603050405020304" pitchFamily="18" charset="0"/>
              </a:rPr>
              <a:t> </a:t>
            </a:r>
            <a:r>
              <a:rPr lang="en-US" altLang="ja-JP" sz="1300" b="1" u="sng" dirty="0" err="1" smtClean="0">
                <a:latin typeface="Times New Roman" panose="02020603050405020304" pitchFamily="18" charset="0"/>
                <a:cs typeface="Times New Roman" panose="02020603050405020304" pitchFamily="18" charset="0"/>
              </a:rPr>
              <a:t>tướng</a:t>
            </a:r>
            <a:r>
              <a:rPr lang="en-US" altLang="ja-JP" sz="1300" b="1" u="sng" dirty="0" smtClean="0">
                <a:latin typeface="Times New Roman" panose="02020603050405020304" pitchFamily="18" charset="0"/>
                <a:cs typeface="Times New Roman" panose="02020603050405020304" pitchFamily="18" charset="0"/>
              </a:rPr>
              <a:t> Shinzo Abe:</a:t>
            </a:r>
          </a:p>
          <a:p>
            <a:r>
              <a:rPr lang="en-US" altLang="ja-JP" sz="1300" dirty="0" smtClean="0">
                <a:latin typeface="Times New Roman" panose="02020603050405020304" pitchFamily="18" charset="0"/>
                <a:cs typeface="Times New Roman" panose="02020603050405020304" pitchFamily="18" charset="0"/>
              </a:rPr>
              <a:t>1-Phổ </a:t>
            </a:r>
            <a:r>
              <a:rPr lang="en-US" altLang="ja-JP" sz="1300" dirty="0" err="1" smtClean="0">
                <a:latin typeface="Times New Roman" panose="02020603050405020304" pitchFamily="18" charset="0"/>
                <a:cs typeface="Times New Roman" panose="02020603050405020304" pitchFamily="18" charset="0"/>
              </a:rPr>
              <a:t>biến</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và</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định</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hình</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các</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giá</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trị</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cơ</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bản</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như</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tự</a:t>
            </a:r>
            <a:r>
              <a:rPr lang="en-US" altLang="ja-JP" sz="1300" dirty="0" smtClean="0">
                <a:latin typeface="Times New Roman" panose="02020603050405020304" pitchFamily="18" charset="0"/>
                <a:cs typeface="Times New Roman" panose="02020603050405020304" pitchFamily="18" charset="0"/>
              </a:rPr>
              <a:t> do </a:t>
            </a:r>
            <a:r>
              <a:rPr lang="en-US" altLang="ja-JP" sz="1300" dirty="0" err="1" smtClean="0">
                <a:latin typeface="Times New Roman" panose="02020603050405020304" pitchFamily="18" charset="0"/>
                <a:cs typeface="Times New Roman" panose="02020603050405020304" pitchFamily="18" charset="0"/>
              </a:rPr>
              <a:t>hàng</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hải</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thượng</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tôn</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pháp</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luật</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tổ</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chức</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hội</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thảo</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về</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trật</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tự</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trên</a:t>
            </a:r>
            <a:r>
              <a:rPr lang="en-US" altLang="ja-JP" sz="1300" dirty="0" smtClean="0">
                <a:latin typeface="Times New Roman" panose="02020603050405020304" pitchFamily="18" charset="0"/>
                <a:cs typeface="Times New Roman" panose="02020603050405020304" pitchFamily="18" charset="0"/>
              </a:rPr>
              <a:t> </a:t>
            </a:r>
            <a:r>
              <a:rPr lang="en-US" altLang="ja-JP" sz="1300" dirty="0" err="1" smtClean="0">
                <a:latin typeface="Times New Roman" panose="02020603050405020304" pitchFamily="18" charset="0"/>
                <a:cs typeface="Times New Roman" panose="02020603050405020304" pitchFamily="18" charset="0"/>
              </a:rPr>
              <a:t>biển</a:t>
            </a:r>
            <a:r>
              <a:rPr lang="en-US" altLang="ja-JP" sz="1300" dirty="0" smtClean="0">
                <a:latin typeface="Times New Roman" panose="02020603050405020304" pitchFamily="18" charset="0"/>
                <a:cs typeface="Times New Roman" panose="02020603050405020304" pitchFamily="18" charset="0"/>
              </a:rPr>
              <a:t>)</a:t>
            </a:r>
          </a:p>
          <a:p>
            <a:r>
              <a:rPr lang="en-US" sz="1300" dirty="0" smtClean="0">
                <a:latin typeface="Times New Roman" panose="02020603050405020304" pitchFamily="18" charset="0"/>
                <a:cs typeface="Times New Roman" panose="02020603050405020304" pitchFamily="18" charset="0"/>
              </a:rPr>
              <a:t>2-</a:t>
            </a:r>
            <a:r>
              <a:rPr lang="vi-VN" sz="1300" dirty="0" smtClean="0">
                <a:latin typeface="Times New Roman" panose="02020603050405020304" pitchFamily="18" charset="0"/>
                <a:cs typeface="Times New Roman" panose="02020603050405020304" pitchFamily="18" charset="0"/>
              </a:rPr>
              <a:t>Tăng </a:t>
            </a:r>
            <a:r>
              <a:rPr lang="vi-VN" sz="1300" dirty="0">
                <a:latin typeface="Times New Roman" panose="02020603050405020304" pitchFamily="18" charset="0"/>
                <a:cs typeface="Times New Roman" panose="02020603050405020304" pitchFamily="18" charset="0"/>
              </a:rPr>
              <a:t>cường tính kết nối thông qua việc hoàn thiện “cơ sở hạ tầng chất lượng cao” (cảng quốc tế Lạch Huyện, hành lang kinh tế Đông Tây, cao tốc Hà Nội – Viêng Chăn)</a:t>
            </a:r>
            <a:endParaRPr lang="en-US" altLang="ja-JP" sz="1300" dirty="0" smtClean="0">
              <a:latin typeface="Times New Roman" panose="02020603050405020304" pitchFamily="18" charset="0"/>
              <a:cs typeface="Times New Roman" panose="02020603050405020304" pitchFamily="18" charset="0"/>
            </a:endParaRPr>
          </a:p>
          <a:p>
            <a:r>
              <a:rPr lang="en-US" sz="1300" dirty="0" smtClean="0">
                <a:latin typeface="Times New Roman" panose="02020603050405020304" pitchFamily="18" charset="0"/>
                <a:cs typeface="Times New Roman" panose="02020603050405020304" pitchFamily="18" charset="0"/>
              </a:rPr>
              <a:t>3-</a:t>
            </a:r>
            <a:r>
              <a:rPr lang="vi-VN" sz="1300" dirty="0" smtClean="0">
                <a:latin typeface="Times New Roman" panose="02020603050405020304" pitchFamily="18" charset="0"/>
                <a:cs typeface="Times New Roman" panose="02020603050405020304" pitchFamily="18" charset="0"/>
              </a:rPr>
              <a:t>Hỗ </a:t>
            </a:r>
            <a:r>
              <a:rPr lang="vi-VN" sz="1300" dirty="0">
                <a:latin typeface="Times New Roman" panose="02020603050405020304" pitchFamily="18" charset="0"/>
                <a:cs typeface="Times New Roman" panose="02020603050405020304" pitchFamily="18" charset="0"/>
              </a:rPr>
              <a:t>trợ nâng cao năng lực đối với quốc gia ven biển và tăng cường hợp tác trong lĩnh vực cứu trợ thảm họa và viện trợ nhân đạo vì hòa bình và ổn định (cung cấp tàu tuần tra và tiến hành những hoạt động giao lưu, hợp tác quốc phòng như dưới đây)</a:t>
            </a:r>
            <a:endParaRPr lang="en-US" altLang="ja-JP" sz="1300" i="1" dirty="0">
              <a:latin typeface="Times New Roman" panose="02020603050405020304" pitchFamily="18" charset="0"/>
              <a:cs typeface="Times New Roman" panose="02020603050405020304" pitchFamily="18" charset="0"/>
            </a:endParaRPr>
          </a:p>
        </p:txBody>
      </p:sp>
      <p:pic>
        <p:nvPicPr>
          <p:cNvPr id="12" name="Picture 3" descr="C:\Users\a21380\Desktop\1. JAPAN- VIET N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2052" y="0"/>
            <a:ext cx="1069108" cy="804357"/>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6974904" y="6525344"/>
            <a:ext cx="2133600" cy="365125"/>
          </a:xfrm>
        </p:spPr>
        <p:txBody>
          <a:bodyPr/>
          <a:lstStyle/>
          <a:p>
            <a:fld id="{97366511-FB1F-40B0-BC3A-50116A76F735}" type="slidenum">
              <a:rPr kumimoji="1" lang="ja-JP" altLang="en-US" smtClean="0">
                <a:solidFill>
                  <a:schemeClr val="tx1"/>
                </a:solidFill>
              </a:rPr>
              <a:t>4</a:t>
            </a:fld>
            <a:endParaRPr kumimoji="1" lang="ja-JP" altLang="en-US" dirty="0">
              <a:solidFill>
                <a:schemeClr val="tx1"/>
              </a:solidFill>
            </a:endParaRPr>
          </a:p>
        </p:txBody>
      </p:sp>
    </p:spTree>
    <p:extLst>
      <p:ext uri="{BB962C8B-B14F-4D97-AF65-F5344CB8AC3E}">
        <p14:creationId xmlns:p14="http://schemas.microsoft.com/office/powerpoint/2010/main" val="3147412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xfrm>
            <a:off x="0" y="0"/>
            <a:ext cx="9144000" cy="476250"/>
          </a:xfrm>
        </p:spPr>
        <p:txBody>
          <a:bodyPr>
            <a:normAutofit fontScale="90000"/>
          </a:bodyPr>
          <a:lstStyle/>
          <a:p>
            <a:r>
              <a:rPr lang="en-US" altLang="ja-JP" sz="2800" u="sng" dirty="0" smtClean="0">
                <a:latin typeface="Times New Roman" pitchFamily="18" charset="0"/>
                <a:cs typeface="Times New Roman" pitchFamily="18" charset="0"/>
              </a:rPr>
              <a:t>2. </a:t>
            </a:r>
            <a:r>
              <a:rPr lang="en-US" altLang="ja-JP" sz="2800" u="sng" dirty="0" err="1" smtClean="0">
                <a:latin typeface="Times New Roman" pitchFamily="18" charset="0"/>
                <a:cs typeface="Times New Roman" pitchFamily="18" charset="0"/>
              </a:rPr>
              <a:t>Hiện</a:t>
            </a:r>
            <a:r>
              <a:rPr lang="en-US" altLang="ja-JP" sz="2800" u="sng" dirty="0" smtClean="0">
                <a:latin typeface="Times New Roman" pitchFamily="18" charset="0"/>
                <a:cs typeface="Times New Roman" pitchFamily="18" charset="0"/>
              </a:rPr>
              <a:t> </a:t>
            </a:r>
            <a:r>
              <a:rPr lang="en-US" altLang="ja-JP" sz="2800" u="sng" dirty="0" err="1" smtClean="0">
                <a:latin typeface="Times New Roman" pitchFamily="18" charset="0"/>
                <a:cs typeface="Times New Roman" pitchFamily="18" charset="0"/>
              </a:rPr>
              <a:t>trạng</a:t>
            </a:r>
            <a:r>
              <a:rPr lang="en-US" altLang="ja-JP" sz="2800" u="sng" dirty="0" smtClean="0">
                <a:latin typeface="Times New Roman" pitchFamily="18" charset="0"/>
                <a:cs typeface="Times New Roman" pitchFamily="18" charset="0"/>
              </a:rPr>
              <a:t> </a:t>
            </a:r>
            <a:r>
              <a:rPr lang="en-US" altLang="ja-JP" sz="2800" u="sng" dirty="0" err="1" smtClean="0">
                <a:latin typeface="Times New Roman" pitchFamily="18" charset="0"/>
                <a:cs typeface="Times New Roman" pitchFamily="18" charset="0"/>
              </a:rPr>
              <a:t>mối</a:t>
            </a:r>
            <a:r>
              <a:rPr lang="en-US" altLang="ja-JP" sz="2800" u="sng" dirty="0" smtClean="0">
                <a:latin typeface="Times New Roman" pitchFamily="18" charset="0"/>
                <a:cs typeface="Times New Roman" pitchFamily="18" charset="0"/>
              </a:rPr>
              <a:t> </a:t>
            </a:r>
            <a:r>
              <a:rPr lang="en-US" altLang="ja-JP" sz="2800" u="sng" dirty="0" err="1" smtClean="0">
                <a:latin typeface="Times New Roman" pitchFamily="18" charset="0"/>
                <a:cs typeface="Times New Roman" pitchFamily="18" charset="0"/>
              </a:rPr>
              <a:t>quan</a:t>
            </a:r>
            <a:r>
              <a:rPr lang="en-US" altLang="ja-JP" sz="2800" u="sng" dirty="0" smtClean="0">
                <a:latin typeface="Times New Roman" pitchFamily="18" charset="0"/>
                <a:cs typeface="Times New Roman" pitchFamily="18" charset="0"/>
              </a:rPr>
              <a:t> </a:t>
            </a:r>
            <a:r>
              <a:rPr lang="en-US" altLang="ja-JP" sz="2800" u="sng" dirty="0" err="1" smtClean="0">
                <a:latin typeface="Times New Roman" pitchFamily="18" charset="0"/>
                <a:cs typeface="Times New Roman" pitchFamily="18" charset="0"/>
              </a:rPr>
              <a:t>hệ</a:t>
            </a:r>
            <a:r>
              <a:rPr lang="en-US" altLang="ja-JP" sz="2800" u="sng" dirty="0" smtClean="0">
                <a:latin typeface="Times New Roman" pitchFamily="18" charset="0"/>
                <a:cs typeface="Times New Roman" pitchFamily="18" charset="0"/>
              </a:rPr>
              <a:t> </a:t>
            </a:r>
            <a:r>
              <a:rPr lang="en-US" altLang="ja-JP" sz="2800" u="sng" dirty="0" err="1" smtClean="0">
                <a:latin typeface="Times New Roman" pitchFamily="18" charset="0"/>
                <a:cs typeface="Times New Roman" pitchFamily="18" charset="0"/>
              </a:rPr>
              <a:t>Nhật</a:t>
            </a:r>
            <a:r>
              <a:rPr lang="en-US" altLang="ja-JP" sz="2800" u="sng" dirty="0" smtClean="0">
                <a:latin typeface="Times New Roman" pitchFamily="18" charset="0"/>
                <a:cs typeface="Times New Roman" pitchFamily="18" charset="0"/>
              </a:rPr>
              <a:t> </a:t>
            </a:r>
            <a:r>
              <a:rPr lang="en-US" altLang="ja-JP" sz="2800" u="sng" dirty="0" err="1" smtClean="0">
                <a:latin typeface="Times New Roman" pitchFamily="18" charset="0"/>
                <a:cs typeface="Times New Roman" pitchFamily="18" charset="0"/>
              </a:rPr>
              <a:t>Bản</a:t>
            </a:r>
            <a:r>
              <a:rPr lang="en-US" altLang="ja-JP" sz="2800" u="sng" dirty="0" smtClean="0">
                <a:latin typeface="Times New Roman" pitchFamily="18" charset="0"/>
                <a:cs typeface="Times New Roman" pitchFamily="18" charset="0"/>
              </a:rPr>
              <a:t> – </a:t>
            </a:r>
            <a:r>
              <a:rPr lang="en-US" altLang="ja-JP" sz="2800" u="sng" dirty="0" err="1" smtClean="0">
                <a:latin typeface="Times New Roman" pitchFamily="18" charset="0"/>
                <a:cs typeface="Times New Roman" pitchFamily="18" charset="0"/>
              </a:rPr>
              <a:t>Việt</a:t>
            </a:r>
            <a:r>
              <a:rPr lang="en-US" altLang="ja-JP" sz="2800" u="sng" dirty="0" smtClean="0">
                <a:latin typeface="Times New Roman" pitchFamily="18" charset="0"/>
                <a:cs typeface="Times New Roman" pitchFamily="18" charset="0"/>
              </a:rPr>
              <a:t> Nam</a:t>
            </a:r>
            <a:endParaRPr lang="ja-JP" altLang="en-US" sz="2800" u="sng" dirty="0" smtClean="0">
              <a:latin typeface="Times New Roman" pitchFamily="18" charset="0"/>
              <a:cs typeface="Times New Roman" pitchFamily="18" charset="0"/>
            </a:endParaRPr>
          </a:p>
        </p:txBody>
      </p:sp>
      <p:sp>
        <p:nvSpPr>
          <p:cNvPr id="12" name="AutoShape 91"/>
          <p:cNvSpPr>
            <a:spLocks noChangeArrowheads="1"/>
          </p:cNvSpPr>
          <p:nvPr/>
        </p:nvSpPr>
        <p:spPr bwMode="auto">
          <a:xfrm>
            <a:off x="68263" y="246063"/>
            <a:ext cx="8967787" cy="4767262"/>
          </a:xfrm>
          <a:prstGeom prst="roundRect">
            <a:avLst>
              <a:gd name="adj" fmla="val 1574"/>
            </a:avLst>
          </a:prstGeom>
          <a:noFill/>
          <a:ln w="9525">
            <a:noFill/>
            <a:round/>
            <a:headEnd/>
            <a:tailEnd/>
          </a:ln>
        </p:spPr>
        <p:txBody>
          <a:bodyPr lIns="36000" tIns="216000" rIns="36000" bIns="36000"/>
          <a:lstStyle/>
          <a:p>
            <a:pPr marL="266700" indent="-266700" fontAlgn="auto">
              <a:spcBef>
                <a:spcPts val="0"/>
              </a:spcBef>
              <a:spcAft>
                <a:spcPts val="0"/>
              </a:spcAft>
              <a:defRPr/>
            </a:pPr>
            <a:r>
              <a:rPr kumimoji="0" lang="en-US" altLang="ja-JP" sz="1600" b="1" dirty="0">
                <a:latin typeface="Times New Roman" panose="02020603050405020304" pitchFamily="18" charset="0"/>
                <a:ea typeface="ＭＳ ゴシック" pitchFamily="49" charset="-128"/>
                <a:cs typeface="Times New Roman" panose="02020603050405020304" pitchFamily="18" charset="0"/>
              </a:rPr>
              <a:t>(4) </a:t>
            </a:r>
            <a:r>
              <a:rPr kumimoji="0" lang="en-US" altLang="ja-JP" sz="1600" b="1" dirty="0" err="1">
                <a:latin typeface="Times New Roman" panose="02020603050405020304" pitchFamily="18" charset="0"/>
                <a:ea typeface="ＭＳ ゴシック" pitchFamily="49" charset="-128"/>
                <a:cs typeface="Times New Roman" panose="02020603050405020304" pitchFamily="18" charset="0"/>
              </a:rPr>
              <a:t>Quan</a:t>
            </a:r>
            <a:r>
              <a:rPr kumimoji="0" lang="en-US" altLang="ja-JP" sz="1600" b="1" dirty="0">
                <a:latin typeface="Times New Roman" panose="02020603050405020304" pitchFamily="18" charset="0"/>
                <a:ea typeface="ＭＳ ゴシック" pitchFamily="49" charset="-128"/>
                <a:cs typeface="Times New Roman" panose="02020603050405020304" pitchFamily="18" charset="0"/>
              </a:rPr>
              <a:t> </a:t>
            </a:r>
            <a:r>
              <a:rPr kumimoji="0" lang="en-US" altLang="ja-JP" sz="1600" b="1" dirty="0" err="1">
                <a:latin typeface="Times New Roman" panose="02020603050405020304" pitchFamily="18" charset="0"/>
                <a:ea typeface="ＭＳ ゴシック" pitchFamily="49" charset="-128"/>
                <a:cs typeface="Times New Roman" panose="02020603050405020304" pitchFamily="18" charset="0"/>
              </a:rPr>
              <a:t>hệ</a:t>
            </a:r>
            <a:r>
              <a:rPr kumimoji="0" lang="en-US" altLang="ja-JP" sz="1600" b="1" dirty="0">
                <a:latin typeface="Times New Roman" panose="02020603050405020304" pitchFamily="18" charset="0"/>
                <a:ea typeface="ＭＳ ゴシック" pitchFamily="49" charset="-128"/>
                <a:cs typeface="Times New Roman" panose="02020603050405020304" pitchFamily="18" charset="0"/>
              </a:rPr>
              <a:t> </a:t>
            </a:r>
            <a:r>
              <a:rPr kumimoji="0" lang="en-US" altLang="ja-JP" sz="1600" b="1" dirty="0" err="1">
                <a:latin typeface="Times New Roman" panose="02020603050405020304" pitchFamily="18" charset="0"/>
                <a:ea typeface="ＭＳ ゴシック" pitchFamily="49" charset="-128"/>
                <a:cs typeface="Times New Roman" panose="02020603050405020304" pitchFamily="18" charset="0"/>
              </a:rPr>
              <a:t>kinh</a:t>
            </a:r>
            <a:r>
              <a:rPr kumimoji="0" lang="en-US" altLang="ja-JP" sz="1600" b="1" dirty="0">
                <a:latin typeface="Times New Roman" panose="02020603050405020304" pitchFamily="18" charset="0"/>
                <a:ea typeface="ＭＳ ゴシック" pitchFamily="49" charset="-128"/>
                <a:cs typeface="Times New Roman" panose="02020603050405020304" pitchFamily="18" charset="0"/>
              </a:rPr>
              <a:t> </a:t>
            </a:r>
            <a:r>
              <a:rPr kumimoji="0" lang="en-US" altLang="ja-JP" sz="1600" b="1" dirty="0" err="1">
                <a:latin typeface="Times New Roman" panose="02020603050405020304" pitchFamily="18" charset="0"/>
                <a:ea typeface="ＭＳ ゴシック" pitchFamily="49" charset="-128"/>
                <a:cs typeface="Times New Roman" panose="02020603050405020304" pitchFamily="18" charset="0"/>
              </a:rPr>
              <a:t>tế</a:t>
            </a:r>
            <a:r>
              <a:rPr kumimoji="0" lang="en-US" altLang="ja-JP" sz="1600" b="1" dirty="0">
                <a:latin typeface="Times New Roman" panose="02020603050405020304" pitchFamily="18" charset="0"/>
                <a:ea typeface="ＭＳ ゴシック" pitchFamily="49" charset="-128"/>
                <a:cs typeface="Times New Roman" panose="02020603050405020304" pitchFamily="18" charset="0"/>
              </a:rPr>
              <a:t> </a:t>
            </a:r>
          </a:p>
          <a:p>
            <a:pPr marL="171450" indent="-171450" algn="just" fontAlgn="auto">
              <a:spcBef>
                <a:spcPts val="0"/>
              </a:spcBef>
              <a:spcAft>
                <a:spcPts val="0"/>
              </a:spcAft>
              <a:defRPr/>
            </a:pPr>
            <a:r>
              <a:rPr kumimoji="0" lang="ja-JP" altLang="en-US" sz="20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Trong</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những</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năm</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gần</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đây</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Kinh</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tế</a:t>
            </a:r>
            <a:r>
              <a:rPr kumimoji="0" lang="en-US" altLang="ja-JP" sz="1400" b="1" dirty="0">
                <a:latin typeface="Times New Roman" panose="02020603050405020304" pitchFamily="18" charset="0"/>
                <a:ea typeface="+mn-ea"/>
                <a:cs typeface="Times New Roman" panose="02020603050405020304" pitchFamily="18" charset="0"/>
              </a:rPr>
              <a:t> Việt Nam </a:t>
            </a:r>
            <a:r>
              <a:rPr kumimoji="0" lang="en-US" altLang="ja-JP" sz="1400" b="1" dirty="0" err="1">
                <a:latin typeface="Times New Roman" panose="02020603050405020304" pitchFamily="18" charset="0"/>
                <a:ea typeface="+mn-ea"/>
                <a:cs typeface="Times New Roman" panose="02020603050405020304" pitchFamily="18" charset="0"/>
              </a:rPr>
              <a:t>đã</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phát</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triển</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thuận</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lợi</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tuy</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nhiên</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hiện</a:t>
            </a:r>
            <a:r>
              <a:rPr kumimoji="0" lang="en-US" altLang="ja-JP" sz="1400" b="1" dirty="0">
                <a:latin typeface="Times New Roman" panose="02020603050405020304" pitchFamily="18" charset="0"/>
                <a:ea typeface="+mn-ea"/>
                <a:cs typeface="Times New Roman" panose="02020603050405020304" pitchFamily="18" charset="0"/>
              </a:rPr>
              <a:t> nay </a:t>
            </a:r>
            <a:r>
              <a:rPr kumimoji="0" lang="en-US" altLang="ja-JP" sz="1400" b="1" dirty="0" err="1">
                <a:latin typeface="Times New Roman" panose="02020603050405020304" pitchFamily="18" charset="0"/>
                <a:ea typeface="+mn-ea"/>
                <a:cs typeface="Times New Roman" panose="02020603050405020304" pitchFamily="18" charset="0"/>
              </a:rPr>
              <a:t>đang</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đứng</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trước</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giai</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đoạn</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chuyển</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đổi</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xác</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lập</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mô</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hình</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tăng</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trưởng</a:t>
            </a:r>
            <a:r>
              <a:rPr kumimoji="0" lang="en-US" altLang="ja-JP" sz="1400" b="1" dirty="0">
                <a:latin typeface="Times New Roman" panose="02020603050405020304" pitchFamily="18" charset="0"/>
                <a:ea typeface="+mn-ea"/>
                <a:cs typeface="Times New Roman" panose="02020603050405020304" pitchFamily="18" charset="0"/>
              </a:rPr>
              <a:t> </a:t>
            </a:r>
            <a:r>
              <a:rPr kumimoji="0" lang="en-US" altLang="ja-JP" sz="1400" b="1" dirty="0" err="1">
                <a:latin typeface="Times New Roman" panose="02020603050405020304" pitchFamily="18" charset="0"/>
                <a:ea typeface="+mn-ea"/>
                <a:cs typeface="Times New Roman" panose="02020603050405020304" pitchFamily="18" charset="0"/>
              </a:rPr>
              <a:t>mới</a:t>
            </a:r>
            <a:r>
              <a:rPr kumimoji="0" lang="en-US" altLang="ja-JP" sz="1400" b="1" dirty="0" smtClean="0">
                <a:latin typeface="Times New Roman" panose="02020603050405020304" pitchFamily="18" charset="0"/>
                <a:ea typeface="+mn-ea"/>
                <a:cs typeface="Times New Roman" panose="02020603050405020304" pitchFamily="18" charset="0"/>
              </a:rPr>
              <a:t>).</a:t>
            </a:r>
          </a:p>
          <a:p>
            <a:pPr marL="285750" indent="-285750" algn="just" fontAlgn="auto">
              <a:spcBef>
                <a:spcPts val="0"/>
              </a:spcBef>
              <a:spcAft>
                <a:spcPts val="0"/>
              </a:spcAft>
              <a:buFont typeface="Wingdings" panose="05000000000000000000" pitchFamily="2" charset="2"/>
              <a:buChar char="l"/>
              <a:defRPr/>
            </a:pPr>
            <a:r>
              <a:rPr kumimoji="0" lang="en-US" altLang="ja-JP" sz="1400" b="1" u="sng" dirty="0" smtClean="0">
                <a:latin typeface="Times New Roman" panose="02020603050405020304" pitchFamily="18" charset="0"/>
                <a:ea typeface="+mn-ea"/>
                <a:cs typeface="Times New Roman" panose="02020603050405020304" pitchFamily="18" charset="0"/>
              </a:rPr>
              <a:t>ODA </a:t>
            </a:r>
          </a:p>
          <a:p>
            <a:pPr marL="457200" indent="-171450" algn="just" fontAlgn="auto">
              <a:spcBef>
                <a:spcPts val="0"/>
              </a:spcBef>
              <a:spcAft>
                <a:spcPts val="0"/>
              </a:spcAft>
              <a:buFont typeface="Wingdings" panose="05000000000000000000" pitchFamily="2" charset="2"/>
              <a:buChar char="§"/>
              <a:defRPr/>
            </a:pPr>
            <a:r>
              <a:rPr kumimoji="0" lang="en-US" altLang="ja-JP" sz="1200" dirty="0" err="1">
                <a:latin typeface="Times New Roman" panose="02020603050405020304" pitchFamily="18" charset="0"/>
                <a:cs typeface="Times New Roman" panose="02020603050405020304" pitchFamily="18" charset="0"/>
              </a:rPr>
              <a:t>Nhật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Bản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là</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nước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cung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cấp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trợ</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lớn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nhất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kể</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từ</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khi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nối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lại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trợ</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vào</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năm</a:t>
            </a:r>
            <a:r>
              <a:rPr kumimoji="0" lang="en-US" altLang="ja-JP" sz="1200" dirty="0">
                <a:latin typeface="Times New Roman" panose="02020603050405020304" pitchFamily="18" charset="0"/>
                <a:cs typeface="Times New Roman" panose="02020603050405020304" pitchFamily="18" charset="0"/>
              </a:rPr>
              <a:t> 1992. </a:t>
            </a:r>
            <a:r>
              <a:rPr kumimoji="0" lang="en-US" altLang="ja-JP" sz="1200" dirty="0" err="1">
                <a:latin typeface="Times New Roman" panose="02020603050405020304" pitchFamily="18" charset="0"/>
                <a:cs typeface="Times New Roman" panose="02020603050405020304" pitchFamily="18" charset="0"/>
              </a:rPr>
              <a:t>Trong</a:t>
            </a:r>
            <a:r>
              <a:rPr kumimoji="0" lang="en-US" altLang="ja-JP" sz="1200" dirty="0">
                <a:latin typeface="Times New Roman" panose="02020603050405020304" pitchFamily="18" charset="0"/>
                <a:cs typeface="Times New Roman" panose="02020603050405020304" pitchFamily="18" charset="0"/>
              </a:rPr>
              <a:t> 5 </a:t>
            </a:r>
            <a:r>
              <a:rPr kumimoji="0" lang="en-US" altLang="ja-JP" sz="1200" dirty="0" err="1">
                <a:latin typeface="Times New Roman" panose="02020603050405020304" pitchFamily="18" charset="0"/>
                <a:cs typeface="Times New Roman" panose="02020603050405020304" pitchFamily="18" charset="0"/>
              </a:rPr>
              <a:t>năm</a:t>
            </a:r>
            <a:r>
              <a:rPr kumimoji="0" lang="en-US" altLang="ja-JP" sz="1200" dirty="0">
                <a:latin typeface="Times New Roman" panose="02020603050405020304" pitchFamily="18" charset="0"/>
                <a:cs typeface="Times New Roman" panose="02020603050405020304" pitchFamily="18" charset="0"/>
              </a:rPr>
              <a:t> qua, </a:t>
            </a:r>
            <a:r>
              <a:rPr kumimoji="0" lang="en-US" altLang="ja-JP" sz="1200" dirty="0" err="1">
                <a:latin typeface="Times New Roman" panose="02020603050405020304" pitchFamily="18" charset="0"/>
                <a:cs typeface="Times New Roman" panose="02020603050405020304" pitchFamily="18" charset="0"/>
              </a:rPr>
              <a:t>viện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trợ</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từ</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Nhật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Bản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chiếm</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từ</a:t>
            </a:r>
            <a:r>
              <a:rPr kumimoji="0" lang="en-US" altLang="ja-JP" sz="1200" dirty="0">
                <a:latin typeface="Times New Roman" panose="02020603050405020304" pitchFamily="18" charset="0"/>
                <a:cs typeface="Times New Roman" panose="02020603050405020304" pitchFamily="18" charset="0"/>
              </a:rPr>
              <a:t> 30% </a:t>
            </a:r>
            <a:r>
              <a:rPr kumimoji="0" lang="en-US" altLang="ja-JP" sz="1200" dirty="0" err="1">
                <a:latin typeface="Times New Roman" panose="02020603050405020304" pitchFamily="18" charset="0"/>
                <a:cs typeface="Times New Roman" panose="02020603050405020304" pitchFamily="18" charset="0"/>
              </a:rPr>
              <a:t>đến</a:t>
            </a:r>
            <a:r>
              <a:rPr kumimoji="0" lang="en-US" altLang="ja-JP" sz="1200" dirty="0">
                <a:latin typeface="Times New Roman" panose="02020603050405020304" pitchFamily="18" charset="0"/>
                <a:cs typeface="Times New Roman" panose="02020603050405020304" pitchFamily="18" charset="0"/>
              </a:rPr>
              <a:t> 35% </a:t>
            </a:r>
            <a:r>
              <a:rPr kumimoji="0" lang="en-US" altLang="ja-JP" sz="1200" dirty="0" err="1">
                <a:latin typeface="Times New Roman" panose="02020603050405020304" pitchFamily="18" charset="0"/>
                <a:cs typeface="Times New Roman" panose="02020603050405020304" pitchFamily="18" charset="0"/>
              </a:rPr>
              <a:t>tổng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trợ</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của</a:t>
            </a:r>
            <a:r>
              <a:rPr kumimoji="0" lang="en-US" altLang="ja-JP" sz="1200" dirty="0">
                <a:latin typeface="Times New Roman" panose="02020603050405020304" pitchFamily="18" charset="0"/>
                <a:cs typeface="Times New Roman" panose="02020603050405020304" pitchFamily="18" charset="0"/>
              </a:rPr>
              <a:t> Việt Nam.</a:t>
            </a:r>
          </a:p>
          <a:p>
            <a:pPr marL="457200" indent="-171450" algn="just" fontAlgn="auto">
              <a:spcBef>
                <a:spcPts val="0"/>
              </a:spcBef>
              <a:spcAft>
                <a:spcPts val="0"/>
              </a:spcAft>
              <a:buFont typeface="Wingdings" panose="05000000000000000000" pitchFamily="2" charset="2"/>
              <a:buChar char="§"/>
              <a:defRPr/>
            </a:pPr>
            <a:r>
              <a:rPr kumimoji="0" lang="en-US" altLang="ja-JP" sz="1200" dirty="0" err="1">
                <a:latin typeface="Times New Roman" panose="02020603050405020304" pitchFamily="18" charset="0"/>
                <a:cs typeface="Times New Roman" panose="02020603050405020304" pitchFamily="18" charset="0"/>
              </a:rPr>
              <a:t>Lĩnh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vực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trợ</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trọng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tâm</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Hoàn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hạ</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tầng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chất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lượng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cao</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đào</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tạo</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nguồn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nhân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lực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hoàn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môi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trường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kinh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doanh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cải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cách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hành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chính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tăng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cường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năng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lực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quản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lý</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của</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chính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phủ</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nâng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cao</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năng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lực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thực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pháp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luật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trên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biển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ứng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phó</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với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Biến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đổi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khí</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hậu</a:t>
            </a:r>
            <a:endParaRPr kumimoji="0" lang="en-US" altLang="ja-JP" sz="1200" dirty="0">
              <a:latin typeface="Times New Roman" panose="02020603050405020304" pitchFamily="18" charset="0"/>
              <a:cs typeface="Times New Roman" panose="02020603050405020304" pitchFamily="18" charset="0"/>
            </a:endParaRPr>
          </a:p>
          <a:p>
            <a:pPr marL="457200" indent="-171450" algn="just" fontAlgn="auto">
              <a:spcBef>
                <a:spcPts val="0"/>
              </a:spcBef>
              <a:spcAft>
                <a:spcPts val="0"/>
              </a:spcAft>
              <a:buFont typeface="Wingdings" panose="05000000000000000000" pitchFamily="2" charset="2"/>
              <a:buChar char="§"/>
              <a:defRPr/>
            </a:pPr>
            <a:r>
              <a:rPr kumimoji="0" lang="en-US" altLang="ja-JP" sz="1200" dirty="0" err="1">
                <a:latin typeface="Times New Roman" panose="02020603050405020304" pitchFamily="18" charset="0"/>
                <a:cs typeface="Times New Roman" panose="02020603050405020304" pitchFamily="18" charset="0"/>
              </a:rPr>
              <a:t>Giới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hạn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trần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nợ</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công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dưới</a:t>
            </a:r>
            <a:r>
              <a:rPr kumimoji="0" lang="en-US" altLang="ja-JP" sz="1200" dirty="0">
                <a:latin typeface="Times New Roman" panose="02020603050405020304" pitchFamily="18" charset="0"/>
                <a:cs typeface="Times New Roman" panose="02020603050405020304" pitchFamily="18" charset="0"/>
              </a:rPr>
              <a:t> 65% so </a:t>
            </a:r>
            <a:r>
              <a:rPr kumimoji="0" lang="en-US" altLang="ja-JP" sz="1200" dirty="0" err="1">
                <a:latin typeface="Times New Roman" panose="02020603050405020304" pitchFamily="18" charset="0"/>
                <a:cs typeface="Times New Roman" panose="02020603050405020304" pitchFamily="18" charset="0"/>
              </a:rPr>
              <a:t>với</a:t>
            </a:r>
            <a:r>
              <a:rPr kumimoji="0" lang="en-US" altLang="ja-JP" sz="1200" dirty="0">
                <a:latin typeface="Times New Roman" panose="02020603050405020304" pitchFamily="18" charset="0"/>
                <a:cs typeface="Times New Roman" panose="02020603050405020304" pitchFamily="18" charset="0"/>
              </a:rPr>
              <a:t> GDP), </a:t>
            </a:r>
            <a:r>
              <a:rPr kumimoji="0" lang="en-US" altLang="ja-JP" sz="1200" dirty="0" err="1">
                <a:latin typeface="Times New Roman" panose="02020603050405020304" pitchFamily="18" charset="0"/>
                <a:cs typeface="Times New Roman" panose="02020603050405020304" pitchFamily="18" charset="0"/>
              </a:rPr>
              <a:t>Luật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Quản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lý</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Nợ</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công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mới</a:t>
            </a:r>
            <a:r>
              <a:rPr kumimoji="0" lang="en-US" altLang="ja-JP" sz="1200" dirty="0">
                <a:latin typeface="Times New Roman" panose="02020603050405020304" pitchFamily="18" charset="0"/>
                <a:cs typeface="Times New Roman" panose="02020603050405020304" pitchFamily="18" charset="0"/>
              </a:rPr>
              <a:t> v.v.. </a:t>
            </a:r>
            <a:r>
              <a:rPr kumimoji="0" lang="en-US" altLang="ja-JP" sz="1200" dirty="0" err="1">
                <a:latin typeface="Times New Roman" panose="02020603050405020304" pitchFamily="18" charset="0"/>
                <a:cs typeface="Times New Roman" panose="02020603050405020304" pitchFamily="18" charset="0"/>
              </a:rPr>
              <a:t>là</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vấn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đề</a:t>
            </a:r>
            <a:r>
              <a:rPr kumimoji="0" lang="en-US" altLang="ja-JP" sz="1200" dirty="0">
                <a:latin typeface="Times New Roman" panose="02020603050405020304" pitchFamily="18" charset="0"/>
                <a:cs typeface="Times New Roman" panose="02020603050405020304" pitchFamily="18" charset="0"/>
              </a:rPr>
              <a:t>.</a:t>
            </a:r>
            <a:endParaRPr kumimoji="0" lang="en-US" altLang="ja-JP" sz="1200" b="1" u="sng" dirty="0">
              <a:latin typeface="Times New Roman" panose="02020603050405020304" pitchFamily="18" charset="0"/>
              <a:cs typeface="Times New Roman" panose="02020603050405020304" pitchFamily="18" charset="0"/>
            </a:endParaRPr>
          </a:p>
          <a:p>
            <a:pPr marL="285750" indent="-285750" algn="just" fontAlgn="auto">
              <a:spcBef>
                <a:spcPts val="0"/>
              </a:spcBef>
              <a:spcAft>
                <a:spcPts val="0"/>
              </a:spcAft>
              <a:buFont typeface="Wingdings" panose="05000000000000000000" pitchFamily="2" charset="2"/>
              <a:buChar char="l"/>
              <a:defRPr/>
            </a:pPr>
            <a:r>
              <a:rPr kumimoji="0" lang="en-US" altLang="ja-JP" sz="1400" b="1" u="sng" dirty="0" err="1" smtClean="0">
                <a:latin typeface="Times New Roman" panose="02020603050405020304" pitchFamily="18" charset="0"/>
                <a:cs typeface="Times New Roman" panose="02020603050405020304" pitchFamily="18" charset="0"/>
              </a:rPr>
              <a:t>Đầu</a:t>
            </a:r>
            <a:r>
              <a:rPr kumimoji="0" lang="en-US" altLang="ja-JP" sz="1400" b="1" u="sng" dirty="0" smtClean="0">
                <a:latin typeface="Times New Roman" panose="02020603050405020304" pitchFamily="18" charset="0"/>
                <a:cs typeface="Times New Roman" panose="02020603050405020304" pitchFamily="18" charset="0"/>
              </a:rPr>
              <a:t> </a:t>
            </a:r>
            <a:r>
              <a:rPr kumimoji="0" lang="en-US" altLang="ja-JP" sz="1400" b="1" u="sng" dirty="0" err="1" smtClean="0">
                <a:latin typeface="Times New Roman" panose="02020603050405020304" pitchFamily="18" charset="0"/>
                <a:cs typeface="Times New Roman" panose="02020603050405020304" pitchFamily="18" charset="0"/>
              </a:rPr>
              <a:t>tư</a:t>
            </a:r>
            <a:endParaRPr kumimoji="0" lang="en-US" altLang="ja-JP" sz="1400" b="1" u="sng" dirty="0" smtClean="0">
              <a:latin typeface="Times New Roman" panose="02020603050405020304" pitchFamily="18" charset="0"/>
              <a:cs typeface="Times New Roman" panose="02020603050405020304" pitchFamily="18" charset="0"/>
            </a:endParaRPr>
          </a:p>
          <a:p>
            <a:pPr marL="457200" indent="-171450" algn="just" eaLnBrk="0" fontAlgn="auto" hangingPunct="0">
              <a:spcBef>
                <a:spcPts val="600"/>
              </a:spcBef>
              <a:spcAft>
                <a:spcPts val="0"/>
              </a:spcAft>
              <a:buFont typeface="Wingdings" panose="05000000000000000000" pitchFamily="2" charset="2"/>
              <a:buChar char="§"/>
              <a:defRPr/>
            </a:pPr>
            <a:r>
              <a:rPr kumimoji="0" lang="en-US" altLang="ja-JP" sz="1200" dirty="0" err="1">
                <a:latin typeface="Times New Roman" panose="02020603050405020304" pitchFamily="18" charset="0"/>
                <a:cs typeface="Times New Roman" panose="02020603050405020304" pitchFamily="18" charset="0"/>
              </a:rPr>
              <a:t>Tổng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vốn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đầu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tư</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cấp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phép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lũy</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kế</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đến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tháng</a:t>
            </a:r>
            <a:r>
              <a:rPr kumimoji="0" lang="en-US" altLang="ja-JP" sz="1200" dirty="0">
                <a:latin typeface="Times New Roman" panose="02020603050405020304" pitchFamily="18" charset="0"/>
                <a:cs typeface="Times New Roman" panose="02020603050405020304" pitchFamily="18" charset="0"/>
              </a:rPr>
              <a:t> 12 </a:t>
            </a:r>
            <a:r>
              <a:rPr kumimoji="0" lang="en-US" altLang="ja-JP" sz="1200" dirty="0" err="1">
                <a:latin typeface="Times New Roman" panose="02020603050405020304" pitchFamily="18" charset="0"/>
                <a:cs typeface="Times New Roman" panose="02020603050405020304" pitchFamily="18" charset="0"/>
              </a:rPr>
              <a:t>năm</a:t>
            </a:r>
            <a:r>
              <a:rPr kumimoji="0" lang="en-US" altLang="ja-JP" sz="1200" dirty="0">
                <a:latin typeface="Times New Roman" panose="02020603050405020304" pitchFamily="18" charset="0"/>
                <a:cs typeface="Times New Roman" panose="02020603050405020304" pitchFamily="18" charset="0"/>
              </a:rPr>
              <a:t> 2017 </a:t>
            </a:r>
            <a:r>
              <a:rPr kumimoji="0" lang="en-US" altLang="ja-JP" sz="1200" dirty="0" err="1">
                <a:latin typeface="Times New Roman" panose="02020603050405020304" pitchFamily="18" charset="0"/>
                <a:cs typeface="Times New Roman" panose="02020603050405020304" pitchFamily="18" charset="0"/>
              </a:rPr>
              <a:t>là</a:t>
            </a:r>
            <a:r>
              <a:rPr kumimoji="0" lang="en-US" altLang="ja-JP" sz="1200" dirty="0">
                <a:latin typeface="Times New Roman" panose="02020603050405020304" pitchFamily="18" charset="0"/>
                <a:cs typeface="Times New Roman" panose="02020603050405020304" pitchFamily="18" charset="0"/>
              </a:rPr>
              <a:t> 49,7 </a:t>
            </a:r>
            <a:r>
              <a:rPr kumimoji="0" lang="en-US" altLang="ja-JP" sz="1200" dirty="0" err="1">
                <a:latin typeface="Times New Roman" panose="02020603050405020304" pitchFamily="18" charset="0"/>
                <a:cs typeface="Times New Roman" panose="02020603050405020304" pitchFamily="18" charset="0"/>
              </a:rPr>
              <a:t>tỉ</a:t>
            </a:r>
            <a:r>
              <a:rPr kumimoji="0" lang="en-US" altLang="ja-JP" sz="1200" dirty="0">
                <a:latin typeface="Times New Roman" panose="02020603050405020304" pitchFamily="18" charset="0"/>
                <a:cs typeface="Times New Roman" panose="02020603050405020304" pitchFamily="18" charset="0"/>
              </a:rPr>
              <a:t>  USD. </a:t>
            </a:r>
            <a:r>
              <a:rPr kumimoji="0" lang="en-US" altLang="ja-JP" sz="1200" dirty="0" err="1">
                <a:latin typeface="Times New Roman" panose="02020603050405020304" pitchFamily="18" charset="0"/>
                <a:cs typeface="Times New Roman" panose="02020603050405020304" pitchFamily="18" charset="0"/>
              </a:rPr>
              <a:t>Đứng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thứ</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nhất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cho</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đến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năm</a:t>
            </a:r>
            <a:r>
              <a:rPr kumimoji="0" lang="en-US" altLang="ja-JP" sz="1200" dirty="0">
                <a:latin typeface="Times New Roman" panose="02020603050405020304" pitchFamily="18" charset="0"/>
                <a:cs typeface="Times New Roman" panose="02020603050405020304" pitchFamily="18" charset="0"/>
              </a:rPr>
              <a:t> 2013. </a:t>
            </a:r>
            <a:r>
              <a:rPr kumimoji="0" lang="en-US" altLang="ja-JP" sz="1200" dirty="0" err="1">
                <a:latin typeface="Times New Roman" panose="02020603050405020304" pitchFamily="18" charset="0"/>
                <a:cs typeface="Times New Roman" panose="02020603050405020304" pitchFamily="18" charset="0"/>
              </a:rPr>
              <a:t>Hiện</a:t>
            </a:r>
            <a:r>
              <a:rPr kumimoji="0" lang="en-US" altLang="ja-JP" sz="1200" dirty="0">
                <a:latin typeface="Times New Roman" panose="02020603050405020304" pitchFamily="18" charset="0"/>
                <a:cs typeface="Times New Roman" panose="02020603050405020304" pitchFamily="18" charset="0"/>
              </a:rPr>
              <a:t> nay </a:t>
            </a:r>
            <a:r>
              <a:rPr kumimoji="0" lang="en-US" altLang="ja-JP" sz="1200" dirty="0" err="1">
                <a:latin typeface="Times New Roman" panose="02020603050405020304" pitchFamily="18" charset="0"/>
                <a:cs typeface="Times New Roman" panose="02020603050405020304" pitchFamily="18" charset="0"/>
              </a:rPr>
              <a:t>là</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nước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đầu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tư</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đứng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thứ</a:t>
            </a:r>
            <a:r>
              <a:rPr kumimoji="0" lang="en-US" altLang="ja-JP" sz="1200" dirty="0">
                <a:latin typeface="Times New Roman" panose="02020603050405020304" pitchFamily="18" charset="0"/>
                <a:cs typeface="Times New Roman" panose="02020603050405020304" pitchFamily="18" charset="0"/>
              </a:rPr>
              <a:t> 2 </a:t>
            </a:r>
            <a:r>
              <a:rPr kumimoji="0" lang="en-US" altLang="ja-JP" sz="1200" dirty="0" err="1">
                <a:latin typeface="Times New Roman" panose="02020603050405020304" pitchFamily="18" charset="0"/>
                <a:cs typeface="Times New Roman" panose="02020603050405020304" pitchFamily="18" charset="0"/>
              </a:rPr>
              <a:t>sau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Hàn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Quốc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Năm</a:t>
            </a:r>
            <a:r>
              <a:rPr kumimoji="0" lang="en-US" altLang="ja-JP" sz="1200" dirty="0">
                <a:latin typeface="Times New Roman" panose="02020603050405020304" pitchFamily="18" charset="0"/>
                <a:cs typeface="Times New Roman" panose="02020603050405020304" pitchFamily="18" charset="0"/>
              </a:rPr>
              <a:t> nay </a:t>
            </a:r>
            <a:r>
              <a:rPr kumimoji="0" lang="en-US" altLang="ja-JP" sz="1200" dirty="0" err="1">
                <a:latin typeface="Times New Roman" panose="02020603050405020304" pitchFamily="18" charset="0"/>
                <a:cs typeface="Times New Roman" panose="02020603050405020304" pitchFamily="18" charset="0"/>
              </a:rPr>
              <a:t>sẽ</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đứng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vị</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trí</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thứ</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nhất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về</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tổng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vốn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đầu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tư</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sau</a:t>
            </a:r>
            <a:r>
              <a:rPr kumimoji="0" lang="en-US" altLang="ja-JP" sz="1200" dirty="0">
                <a:latin typeface="Times New Roman" panose="02020603050405020304" pitchFamily="18" charset="0"/>
                <a:cs typeface="Times New Roman" panose="02020603050405020304" pitchFamily="18" charset="0"/>
              </a:rPr>
              <a:t> 4 </a:t>
            </a:r>
            <a:r>
              <a:rPr kumimoji="0" lang="en-US" altLang="ja-JP" sz="1200" dirty="0" err="1">
                <a:latin typeface="Times New Roman" panose="02020603050405020304" pitchFamily="18" charset="0"/>
                <a:cs typeface="Times New Roman" panose="02020603050405020304" pitchFamily="18" charset="0"/>
              </a:rPr>
              <a:t>năm</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tính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đến</a:t>
            </a:r>
            <a:r>
              <a:rPr kumimoji="0" lang="en-US" altLang="ja-JP" sz="1200" dirty="0">
                <a:latin typeface="Times New Roman" panose="02020603050405020304" pitchFamily="18" charset="0"/>
                <a:cs typeface="Times New Roman" panose="02020603050405020304" pitchFamily="18" charset="0"/>
              </a:rPr>
              <a:t> 20 </a:t>
            </a:r>
            <a:r>
              <a:rPr kumimoji="0" lang="en-US" altLang="ja-JP" sz="1200" dirty="0" err="1">
                <a:latin typeface="Times New Roman" panose="02020603050405020304" pitchFamily="18" charset="0"/>
                <a:cs typeface="Times New Roman" panose="02020603050405020304" pitchFamily="18" charset="0"/>
              </a:rPr>
              <a:t>tháng</a:t>
            </a:r>
            <a:r>
              <a:rPr kumimoji="0" lang="en-US" altLang="ja-JP" sz="1200" dirty="0">
                <a:latin typeface="Times New Roman" panose="02020603050405020304" pitchFamily="18" charset="0"/>
                <a:cs typeface="Times New Roman" panose="02020603050405020304" pitchFamily="18" charset="0"/>
              </a:rPr>
              <a:t> 12 </a:t>
            </a:r>
            <a:r>
              <a:rPr kumimoji="0" lang="en-US" altLang="ja-JP" sz="1200" dirty="0" err="1">
                <a:latin typeface="Times New Roman" panose="02020603050405020304" pitchFamily="18" charset="0"/>
                <a:cs typeface="Times New Roman" panose="02020603050405020304" pitchFamily="18" charset="0"/>
              </a:rPr>
              <a:t>hiện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tại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đạt</a:t>
            </a:r>
            <a:r>
              <a:rPr kumimoji="0" lang="en-US" altLang="ja-JP" sz="1200" dirty="0">
                <a:latin typeface="Times New Roman" panose="02020603050405020304" pitchFamily="18" charset="0"/>
                <a:cs typeface="Times New Roman" panose="02020603050405020304" pitchFamily="18" charset="0"/>
              </a:rPr>
              <a:t> 9,1 </a:t>
            </a:r>
            <a:r>
              <a:rPr kumimoji="0" lang="en-US" altLang="ja-JP" sz="1200" dirty="0" err="1">
                <a:latin typeface="Times New Roman" panose="02020603050405020304" pitchFamily="18" charset="0"/>
                <a:cs typeface="Times New Roman" panose="02020603050405020304" pitchFamily="18" charset="0"/>
              </a:rPr>
              <a:t>tỉ</a:t>
            </a:r>
            <a:r>
              <a:rPr kumimoji="0" lang="en-US" altLang="ja-JP" sz="1200" dirty="0">
                <a:latin typeface="Times New Roman" panose="02020603050405020304" pitchFamily="18" charset="0"/>
                <a:cs typeface="Times New Roman" panose="02020603050405020304" pitchFamily="18" charset="0"/>
              </a:rPr>
              <a:t> USD). </a:t>
            </a:r>
          </a:p>
          <a:p>
            <a:pPr marL="457200" indent="-171450" algn="just" eaLnBrk="0" fontAlgn="auto" hangingPunct="0">
              <a:spcBef>
                <a:spcPts val="0"/>
              </a:spcBef>
              <a:spcAft>
                <a:spcPts val="0"/>
              </a:spcAft>
              <a:buFont typeface="Wingdings" panose="05000000000000000000" pitchFamily="2" charset="2"/>
              <a:buChar char="§"/>
              <a:defRPr/>
            </a:pPr>
            <a:r>
              <a:rPr kumimoji="0" lang="en-US" altLang="ja-JP" sz="1200" dirty="0" err="1">
                <a:latin typeface="Times New Roman" panose="02020603050405020304" pitchFamily="18" charset="0"/>
                <a:cs typeface="Times New Roman" panose="02020603050405020304" pitchFamily="18" charset="0"/>
              </a:rPr>
              <a:t>Có</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làn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sóng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đầu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tư</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từ</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Nhật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Bản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vào</a:t>
            </a:r>
            <a:r>
              <a:rPr kumimoji="0" lang="en-US" altLang="ja-JP" sz="1200" dirty="0">
                <a:latin typeface="Times New Roman" panose="02020603050405020304" pitchFamily="18" charset="0"/>
                <a:cs typeface="Times New Roman" panose="02020603050405020304" pitchFamily="18" charset="0"/>
              </a:rPr>
              <a:t> Việt Nam, </a:t>
            </a:r>
            <a:r>
              <a:rPr kumimoji="0" lang="en-US" altLang="ja-JP" sz="1200" dirty="0" err="1">
                <a:latin typeface="Times New Roman" panose="02020603050405020304" pitchFamily="18" charset="0"/>
                <a:cs typeface="Times New Roman" panose="02020603050405020304" pitchFamily="18" charset="0"/>
              </a:rPr>
              <a:t>tuy</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nhiên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các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tổ</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chức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xếp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hạng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tín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nhiệm</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quốc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tế</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vẫn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chưa</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thay</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đổi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đánh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giá</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cho</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rằngViệt</a:t>
            </a:r>
            <a:r>
              <a:rPr kumimoji="0" lang="en-US" altLang="ja-JP" sz="1200" dirty="0">
                <a:latin typeface="Times New Roman" panose="02020603050405020304" pitchFamily="18" charset="0"/>
                <a:cs typeface="Times New Roman" panose="02020603050405020304" pitchFamily="18" charset="0"/>
              </a:rPr>
              <a:t> Nam </a:t>
            </a:r>
            <a:r>
              <a:rPr kumimoji="0" lang="en-US" altLang="ja-JP" sz="1200" dirty="0" err="1">
                <a:latin typeface="Times New Roman" panose="02020603050405020304" pitchFamily="18" charset="0"/>
                <a:cs typeface="Times New Roman" panose="02020603050405020304" pitchFamily="18" charset="0"/>
              </a:rPr>
              <a:t>là</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nước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chưa</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phù</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hợp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cho</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đầu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tư</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và</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môi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trường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đầu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tư</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chưa</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thể</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nói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là</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tốt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Độ</a:t>
            </a:r>
            <a:r>
              <a:rPr kumimoji="0" lang="en-US" altLang="ja-JP" sz="1200" dirty="0">
                <a:latin typeface="Times New Roman" panose="02020603050405020304" pitchFamily="18" charset="0"/>
                <a:cs typeface="Times New Roman" panose="02020603050405020304" pitchFamily="18" charset="0"/>
              </a:rPr>
              <a:t> tin </a:t>
            </a:r>
            <a:r>
              <a:rPr kumimoji="0" lang="en-US" altLang="ja-JP" sz="1200" dirty="0" err="1">
                <a:latin typeface="Times New Roman" panose="02020603050405020304" pitchFamily="18" charset="0"/>
                <a:cs typeface="Times New Roman" panose="02020603050405020304" pitchFamily="18" charset="0"/>
              </a:rPr>
              <a:t>cậy</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về</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pháp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luật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thấp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các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quy</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định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ngược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lại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với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quy</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tắc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quốc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tế</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việc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không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giữ</a:t>
            </a:r>
            <a:r>
              <a:rPr kumimoji="0" lang="en-US" altLang="ja-JP" sz="1200" dirty="0">
                <a:latin typeface="Times New Roman" panose="02020603050405020304" pitchFamily="18" charset="0"/>
                <a:cs typeface="Times New Roman" panose="02020603050405020304" pitchFamily="18" charset="0"/>
              </a:rPr>
              <a:t> cam </a:t>
            </a:r>
            <a:r>
              <a:rPr kumimoji="0" lang="en-US" altLang="ja-JP" sz="1200" dirty="0" err="1">
                <a:latin typeface="Times New Roman" panose="02020603050405020304" pitchFamily="18" charset="0"/>
                <a:cs typeface="Times New Roman" panose="02020603050405020304" pitchFamily="18" charset="0"/>
              </a:rPr>
              <a:t>kết</a:t>
            </a:r>
            <a:r>
              <a:rPr kumimoji="0" lang="en-US" altLang="ja-JP" sz="1200" dirty="0">
                <a:latin typeface="Times New Roman" panose="02020603050405020304" pitchFamily="18" charset="0"/>
                <a:cs typeface="Times New Roman" panose="02020603050405020304" pitchFamily="18" charset="0"/>
              </a:rPr>
              <a:t> v.v...</a:t>
            </a:r>
            <a:r>
              <a:rPr kumimoji="0" lang="en-US" altLang="ja-JP" sz="1200" dirty="0" err="1">
                <a:latin typeface="Times New Roman" panose="02020603050405020304" pitchFamily="18" charset="0"/>
                <a:cs typeface="Times New Roman" panose="02020603050405020304" pitchFamily="18" charset="0"/>
              </a:rPr>
              <a:t>là</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các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vấn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đề</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được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nêu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ra.</a:t>
            </a:r>
            <a:r>
              <a:rPr kumimoji="0" lang="en-US" altLang="ja-JP" sz="1200" dirty="0">
                <a:latin typeface="Times New Roman" panose="02020603050405020304" pitchFamily="18" charset="0"/>
                <a:cs typeface="Times New Roman" panose="02020603050405020304" pitchFamily="18" charset="0"/>
              </a:rPr>
              <a:t> </a:t>
            </a:r>
          </a:p>
          <a:p>
            <a:pPr marL="285750" indent="-285750" algn="just" fontAlgn="auto">
              <a:spcBef>
                <a:spcPts val="0"/>
              </a:spcBef>
              <a:spcAft>
                <a:spcPts val="0"/>
              </a:spcAft>
              <a:buFont typeface="Wingdings" panose="05000000000000000000" pitchFamily="2" charset="2"/>
              <a:buChar char="l"/>
              <a:defRPr/>
            </a:pPr>
            <a:r>
              <a:rPr kumimoji="0" lang="en-US" altLang="ja-JP" sz="1400" b="1" u="sng" dirty="0" err="1" smtClean="0">
                <a:latin typeface="Times New Roman" panose="02020603050405020304" pitchFamily="18" charset="0"/>
                <a:cs typeface="Times New Roman" panose="02020603050405020304" pitchFamily="18" charset="0"/>
              </a:rPr>
              <a:t>Số</a:t>
            </a:r>
            <a:r>
              <a:rPr kumimoji="0" lang="en-US" altLang="ja-JP" sz="1400" b="1" u="sng" dirty="0" smtClean="0">
                <a:latin typeface="Times New Roman" panose="02020603050405020304" pitchFamily="18" charset="0"/>
                <a:cs typeface="Times New Roman" panose="02020603050405020304" pitchFamily="18" charset="0"/>
              </a:rPr>
              <a:t> </a:t>
            </a:r>
            <a:r>
              <a:rPr kumimoji="0" lang="en-US" altLang="ja-JP" sz="1400" b="1" u="sng" dirty="0" err="1">
                <a:latin typeface="Times New Roman" panose="02020603050405020304" pitchFamily="18" charset="0"/>
                <a:cs typeface="Times New Roman" panose="02020603050405020304" pitchFamily="18" charset="0"/>
              </a:rPr>
              <a:t>khách</a:t>
            </a:r>
            <a:r>
              <a:rPr kumimoji="0" lang="en-US" altLang="ja-JP" sz="1400" b="1" u="sng" dirty="0">
                <a:latin typeface="Times New Roman" panose="02020603050405020304" pitchFamily="18" charset="0"/>
                <a:cs typeface="Times New Roman" panose="02020603050405020304" pitchFamily="18" charset="0"/>
              </a:rPr>
              <a:t> </a:t>
            </a:r>
            <a:r>
              <a:rPr kumimoji="0" lang="en-US" altLang="ja-JP" sz="1400" b="1" u="sng" dirty="0" err="1">
                <a:latin typeface="Times New Roman" panose="02020603050405020304" pitchFamily="18" charset="0"/>
                <a:cs typeface="Times New Roman" panose="02020603050405020304" pitchFamily="18" charset="0"/>
              </a:rPr>
              <a:t>đến</a:t>
            </a:r>
            <a:r>
              <a:rPr kumimoji="0" lang="en-US" altLang="ja-JP" sz="1400" b="1" u="sng" dirty="0">
                <a:latin typeface="Times New Roman" panose="02020603050405020304" pitchFamily="18" charset="0"/>
                <a:cs typeface="Times New Roman" panose="02020603050405020304" pitchFamily="18" charset="0"/>
              </a:rPr>
              <a:t> Việt </a:t>
            </a:r>
            <a:r>
              <a:rPr kumimoji="0" lang="en-US" altLang="ja-JP" sz="1400" b="1" u="sng" dirty="0" err="1" smtClean="0">
                <a:latin typeface="Times New Roman" panose="02020603050405020304" pitchFamily="18" charset="0"/>
                <a:cs typeface="Times New Roman" panose="02020603050405020304" pitchFamily="18" charset="0"/>
              </a:rPr>
              <a:t>nam</a:t>
            </a:r>
            <a:endParaRPr kumimoji="0" lang="en-US" altLang="ja-JP" sz="1400" b="1" u="sng" dirty="0" smtClean="0">
              <a:latin typeface="Times New Roman" panose="02020603050405020304" pitchFamily="18" charset="0"/>
              <a:cs typeface="Times New Roman" panose="02020603050405020304" pitchFamily="18" charset="0"/>
            </a:endParaRPr>
          </a:p>
          <a:p>
            <a:pPr marL="457200" lvl="0" indent="-171450" algn="just" eaLnBrk="0" fontAlgn="auto" hangingPunct="0">
              <a:spcBef>
                <a:spcPts val="0"/>
              </a:spcBef>
              <a:spcAft>
                <a:spcPts val="0"/>
              </a:spcAft>
              <a:buFont typeface="Wingdings" panose="05000000000000000000" pitchFamily="2" charset="2"/>
              <a:buChar char="§"/>
              <a:defRPr/>
            </a:pPr>
            <a:r>
              <a:rPr kumimoji="0" lang="vi-VN" altLang="ja-JP" sz="1200" dirty="0">
                <a:solidFill>
                  <a:prstClr val="black"/>
                </a:solidFill>
                <a:latin typeface="Times New Roman" panose="02020603050405020304" pitchFamily="18" charset="0"/>
                <a:cs typeface="Times New Roman" panose="02020603050405020304" pitchFamily="18" charset="0"/>
              </a:rPr>
              <a:t>Số khách Nhật Bản đến Việt Nam năm 2016 đạt 740 000 người, đứng thứ ba sau Trung Quốc và Hàn </a:t>
            </a:r>
            <a:r>
              <a:rPr kumimoji="0" lang="vi-VN" altLang="ja-JP" sz="1200" dirty="0" smtClean="0">
                <a:solidFill>
                  <a:prstClr val="black"/>
                </a:solidFill>
                <a:latin typeface="Times New Roman" panose="02020603050405020304" pitchFamily="18" charset="0"/>
                <a:cs typeface="Times New Roman" panose="02020603050405020304" pitchFamily="18" charset="0"/>
              </a:rPr>
              <a:t>Quốc</a:t>
            </a:r>
          </a:p>
          <a:p>
            <a:pPr marL="285750" indent="-285750" algn="just" fontAlgn="auto">
              <a:spcBef>
                <a:spcPts val="0"/>
              </a:spcBef>
              <a:spcAft>
                <a:spcPts val="0"/>
              </a:spcAft>
              <a:buFont typeface="Wingdings" panose="05000000000000000000" pitchFamily="2" charset="2"/>
              <a:buChar char="l"/>
              <a:defRPr/>
            </a:pPr>
            <a:r>
              <a:rPr kumimoji="0" lang="en-US" altLang="ja-JP" sz="1400" b="1" u="sng" dirty="0" err="1">
                <a:latin typeface="Times New Roman" panose="02020603050405020304" pitchFamily="18" charset="0"/>
                <a:cs typeface="Times New Roman" panose="02020603050405020304" pitchFamily="18" charset="0"/>
              </a:rPr>
              <a:t>Thương</a:t>
            </a:r>
            <a:r>
              <a:rPr kumimoji="0" lang="en-US" altLang="ja-JP" sz="1400" b="1" u="sng" dirty="0">
                <a:latin typeface="Times New Roman" panose="02020603050405020304" pitchFamily="18" charset="0"/>
                <a:cs typeface="Times New Roman" panose="02020603050405020304" pitchFamily="18" charset="0"/>
              </a:rPr>
              <a:t> </a:t>
            </a:r>
            <a:r>
              <a:rPr kumimoji="0" lang="en-US" altLang="ja-JP" sz="1400" b="1" u="sng" dirty="0" err="1" smtClean="0">
                <a:latin typeface="Times New Roman" panose="02020603050405020304" pitchFamily="18" charset="0"/>
                <a:cs typeface="Times New Roman" panose="02020603050405020304" pitchFamily="18" charset="0"/>
              </a:rPr>
              <a:t>mại</a:t>
            </a:r>
            <a:endParaRPr kumimoji="0" lang="en-US" altLang="ja-JP" sz="1400" dirty="0">
              <a:latin typeface="Times New Roman" panose="02020603050405020304" pitchFamily="18" charset="0"/>
              <a:cs typeface="Times New Roman" panose="02020603050405020304" pitchFamily="18" charset="0"/>
            </a:endParaRPr>
          </a:p>
          <a:p>
            <a:pPr marL="457200" indent="-171450" algn="just" eaLnBrk="0" fontAlgn="auto" hangingPunct="0">
              <a:spcBef>
                <a:spcPts val="0"/>
              </a:spcBef>
              <a:spcAft>
                <a:spcPts val="0"/>
              </a:spcAft>
              <a:buFont typeface="Wingdings" panose="05000000000000000000" pitchFamily="2" charset="2"/>
              <a:buChar char="§"/>
              <a:defRPr/>
            </a:pPr>
            <a:r>
              <a:rPr kumimoji="0" lang="en-US" altLang="ja-JP" sz="1200" dirty="0">
                <a:latin typeface="Times New Roman" panose="02020603050405020304" pitchFamily="18" charset="0"/>
                <a:cs typeface="Times New Roman" panose="02020603050405020304" pitchFamily="18" charset="0"/>
              </a:rPr>
              <a:t>Kim </a:t>
            </a:r>
            <a:r>
              <a:rPr kumimoji="0" lang="en-US" altLang="ja-JP" sz="1200" dirty="0" err="1">
                <a:latin typeface="Times New Roman" panose="02020603050405020304" pitchFamily="18" charset="0"/>
                <a:cs typeface="Times New Roman" panose="02020603050405020304" pitchFamily="18" charset="0"/>
              </a:rPr>
              <a:t>ngạch</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thương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mại</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năm</a:t>
            </a:r>
            <a:r>
              <a:rPr kumimoji="0" lang="en-US" altLang="ja-JP" sz="1200" dirty="0">
                <a:latin typeface="Times New Roman" panose="02020603050405020304" pitchFamily="18" charset="0"/>
                <a:cs typeface="Times New Roman" panose="02020603050405020304" pitchFamily="18" charset="0"/>
              </a:rPr>
              <a:t> 2016 </a:t>
            </a:r>
            <a:r>
              <a:rPr kumimoji="0" lang="en-US" altLang="ja-JP" sz="1200" dirty="0" err="1">
                <a:latin typeface="Times New Roman" panose="02020603050405020304" pitchFamily="18" charset="0"/>
                <a:cs typeface="Times New Roman" panose="02020603050405020304" pitchFamily="18" charset="0"/>
              </a:rPr>
              <a:t>đạt</a:t>
            </a:r>
            <a:r>
              <a:rPr kumimoji="0" lang="en-US" altLang="ja-JP" sz="1200" dirty="0">
                <a:latin typeface="Times New Roman" panose="02020603050405020304" pitchFamily="18" charset="0"/>
                <a:cs typeface="Times New Roman" panose="02020603050405020304" pitchFamily="18" charset="0"/>
              </a:rPr>
              <a:t> 29,7 </a:t>
            </a:r>
            <a:r>
              <a:rPr kumimoji="0" lang="en-US" altLang="ja-JP" sz="1200" dirty="0" err="1">
                <a:latin typeface="Times New Roman" panose="02020603050405020304" pitchFamily="18" charset="0"/>
                <a:cs typeface="Times New Roman" panose="02020603050405020304" pitchFamily="18" charset="0"/>
              </a:rPr>
              <a:t>tỉ</a:t>
            </a:r>
            <a:r>
              <a:rPr kumimoji="0" lang="en-US" altLang="ja-JP" sz="1200" dirty="0">
                <a:latin typeface="Times New Roman" panose="02020603050405020304" pitchFamily="18" charset="0"/>
                <a:cs typeface="Times New Roman" panose="02020603050405020304" pitchFamily="18" charset="0"/>
              </a:rPr>
              <a:t> USD (</a:t>
            </a:r>
            <a:r>
              <a:rPr kumimoji="0" lang="en-US" altLang="ja-JP" sz="1200" dirty="0" err="1">
                <a:latin typeface="Times New Roman" panose="02020603050405020304" pitchFamily="18" charset="0"/>
                <a:cs typeface="Times New Roman" panose="02020603050405020304" pitchFamily="18" charset="0"/>
              </a:rPr>
              <a:t>xuất</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khẩu</a:t>
            </a:r>
            <a:r>
              <a:rPr kumimoji="0" lang="en-US" altLang="ja-JP" sz="1200" dirty="0">
                <a:latin typeface="Times New Roman" panose="02020603050405020304" pitchFamily="18" charset="0"/>
                <a:cs typeface="Times New Roman" panose="02020603050405020304" pitchFamily="18" charset="0"/>
              </a:rPr>
              <a:t> 14,7 </a:t>
            </a:r>
            <a:r>
              <a:rPr kumimoji="0" lang="en-US" altLang="ja-JP" sz="1200" dirty="0" err="1">
                <a:latin typeface="Times New Roman" panose="02020603050405020304" pitchFamily="18" charset="0"/>
                <a:cs typeface="Times New Roman" panose="02020603050405020304" pitchFamily="18" charset="0"/>
              </a:rPr>
              <a:t>tỉ</a:t>
            </a:r>
            <a:r>
              <a:rPr kumimoji="0" lang="en-US" altLang="ja-JP" sz="1200" dirty="0">
                <a:latin typeface="Times New Roman" panose="02020603050405020304" pitchFamily="18" charset="0"/>
                <a:cs typeface="Times New Roman" panose="02020603050405020304" pitchFamily="18" charset="0"/>
              </a:rPr>
              <a:t> USD, </a:t>
            </a:r>
            <a:r>
              <a:rPr kumimoji="0" lang="en-US" altLang="ja-JP" sz="1200" dirty="0" err="1">
                <a:latin typeface="Times New Roman" panose="02020603050405020304" pitchFamily="18" charset="0"/>
                <a:cs typeface="Times New Roman" panose="02020603050405020304" pitchFamily="18" charset="0"/>
              </a:rPr>
              <a:t>nhập</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khẩu</a:t>
            </a:r>
            <a:r>
              <a:rPr kumimoji="0" lang="en-US" altLang="ja-JP" sz="1200" dirty="0">
                <a:latin typeface="Times New Roman" panose="02020603050405020304" pitchFamily="18" charset="0"/>
                <a:cs typeface="Times New Roman" panose="02020603050405020304" pitchFamily="18" charset="0"/>
              </a:rPr>
              <a:t> 15 </a:t>
            </a:r>
            <a:r>
              <a:rPr kumimoji="0" lang="en-US" altLang="ja-JP" sz="1200" dirty="0" err="1">
                <a:latin typeface="Times New Roman" panose="02020603050405020304" pitchFamily="18" charset="0"/>
                <a:cs typeface="Times New Roman" panose="02020603050405020304" pitchFamily="18" charset="0"/>
              </a:rPr>
              <a:t>tỉ</a:t>
            </a:r>
            <a:r>
              <a:rPr kumimoji="0" lang="en-US" altLang="ja-JP" sz="1200" dirty="0">
                <a:latin typeface="Times New Roman" panose="02020603050405020304" pitchFamily="18" charset="0"/>
                <a:cs typeface="Times New Roman" panose="02020603050405020304" pitchFamily="18" charset="0"/>
              </a:rPr>
              <a:t> USD), </a:t>
            </a:r>
            <a:r>
              <a:rPr kumimoji="0" lang="en-US" altLang="ja-JP" sz="1200" dirty="0" err="1">
                <a:latin typeface="Times New Roman" panose="02020603050405020304" pitchFamily="18" charset="0"/>
                <a:cs typeface="Times New Roman" panose="02020603050405020304" pitchFamily="18" charset="0"/>
              </a:rPr>
              <a:t>đứng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thứ</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tư</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sau</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Trung</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Quốc</a:t>
            </a:r>
            <a:r>
              <a:rPr kumimoji="0" lang="en-US" altLang="ja-JP" sz="1200" dirty="0">
                <a:latin typeface="Times New Roman" panose="02020603050405020304" pitchFamily="18" charset="0"/>
                <a:cs typeface="Times New Roman" panose="02020603050405020304" pitchFamily="18" charset="0"/>
              </a:rPr>
              <a:t>, Hoa </a:t>
            </a:r>
            <a:r>
              <a:rPr kumimoji="0" lang="en-US" altLang="ja-JP" sz="1200" dirty="0" err="1">
                <a:latin typeface="Times New Roman" panose="02020603050405020304" pitchFamily="18" charset="0"/>
                <a:cs typeface="Times New Roman" panose="02020603050405020304" pitchFamily="18" charset="0"/>
              </a:rPr>
              <a:t>Kỳ</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và</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Hàn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Quốc</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Năm</a:t>
            </a:r>
            <a:r>
              <a:rPr kumimoji="0" lang="en-US" altLang="ja-JP" sz="1200" dirty="0">
                <a:latin typeface="Times New Roman" panose="02020603050405020304" pitchFamily="18" charset="0"/>
                <a:cs typeface="Times New Roman" panose="02020603050405020304" pitchFamily="18" charset="0"/>
              </a:rPr>
              <a:t> 2017, </a:t>
            </a:r>
            <a:r>
              <a:rPr kumimoji="0" lang="en-US" altLang="ja-JP" sz="1200" dirty="0" err="1">
                <a:latin typeface="Times New Roman" panose="02020603050405020304" pitchFamily="18" charset="0"/>
                <a:cs typeface="Times New Roman" panose="02020603050405020304" pitchFamily="18" charset="0"/>
              </a:rPr>
              <a:t>Hàn</a:t>
            </a:r>
            <a:r>
              <a:rPr kumimoji="0" lang="en-US" altLang="ja-JP" sz="1200" dirty="0">
                <a:latin typeface="Times New Roman" panose="02020603050405020304" pitchFamily="18" charset="0"/>
                <a:cs typeface="Times New Roman" panose="02020603050405020304" pitchFamily="18" charset="0"/>
              </a:rPr>
              <a:t> </a:t>
            </a:r>
            <a:r>
              <a:rPr kumimoji="0" lang="en-US" altLang="ja-JP" sz="1200" dirty="0" err="1">
                <a:latin typeface="Times New Roman" panose="02020603050405020304" pitchFamily="18" charset="0"/>
                <a:cs typeface="Times New Roman" panose="02020603050405020304" pitchFamily="18" charset="0"/>
              </a:rPr>
              <a:t>Quốc</a:t>
            </a:r>
            <a:r>
              <a:rPr kumimoji="0" lang="en-US" altLang="ja-JP" sz="1200" dirty="0">
                <a:latin typeface="Times New Roman" panose="02020603050405020304" pitchFamily="18" charset="0"/>
                <a:cs typeface="Times New Roman" panose="02020603050405020304" pitchFamily="18" charset="0"/>
              </a:rPr>
              <a:t>.</a:t>
            </a:r>
            <a:endParaRPr kumimoji="0" lang="en-US" altLang="ja-JP" sz="1400" dirty="0">
              <a:latin typeface="Times New Roman" panose="02020603050405020304" pitchFamily="18" charset="0"/>
              <a:cs typeface="Times New Roman" panose="02020603050405020304" pitchFamily="18" charset="0"/>
            </a:endParaRPr>
          </a:p>
          <a:p>
            <a:pPr marL="457200" lvl="0" indent="-171450" algn="just" eaLnBrk="0" fontAlgn="auto" hangingPunct="0">
              <a:spcBef>
                <a:spcPts val="0"/>
              </a:spcBef>
              <a:spcAft>
                <a:spcPts val="0"/>
              </a:spcAft>
              <a:buFont typeface="Wingdings" panose="05000000000000000000" pitchFamily="2" charset="2"/>
              <a:buChar char="§"/>
              <a:defRPr/>
            </a:pPr>
            <a:endParaRPr kumimoji="0" lang="vi-VN" altLang="ja-JP" sz="1200" dirty="0">
              <a:solidFill>
                <a:prstClr val="black"/>
              </a:solidFill>
              <a:latin typeface="Times New Roman" panose="02020603050405020304" pitchFamily="18" charset="0"/>
              <a:cs typeface="Times New Roman" panose="02020603050405020304" pitchFamily="18" charset="0"/>
            </a:endParaRPr>
          </a:p>
        </p:txBody>
      </p:sp>
      <p:graphicFrame>
        <p:nvGraphicFramePr>
          <p:cNvPr id="2052" name="グラフ 12"/>
          <p:cNvGraphicFramePr>
            <a:graphicFrameLocks/>
          </p:cNvGraphicFramePr>
          <p:nvPr>
            <p:extLst>
              <p:ext uri="{D42A27DB-BD31-4B8C-83A1-F6EECF244321}">
                <p14:modId xmlns:p14="http://schemas.microsoft.com/office/powerpoint/2010/main" val="437957022"/>
              </p:ext>
            </p:extLst>
          </p:nvPr>
        </p:nvGraphicFramePr>
        <p:xfrm>
          <a:off x="180975" y="4725144"/>
          <a:ext cx="4286250" cy="2209056"/>
        </p:xfrm>
        <a:graphic>
          <a:graphicData uri="http://schemas.openxmlformats.org/presentationml/2006/ole">
            <mc:AlternateContent xmlns:mc="http://schemas.openxmlformats.org/markup-compatibility/2006">
              <mc:Choice xmlns:v="urn:schemas-microsoft-com:vml" Requires="v">
                <p:oleObj spid="_x0000_s1030" name="ブック" r:id="rId4" imgW="4295880" imgH="2314440" progId="JustCalc.Worksheet.1">
                  <p:embed/>
                </p:oleObj>
              </mc:Choice>
              <mc:Fallback>
                <p:oleObj name="ブック" r:id="rId4" imgW="4295880" imgH="2314440" progId="JustCalc.Worksheet.1">
                  <p:embed/>
                  <p:pic>
                    <p:nvPicPr>
                      <p:cNvPr id="0" name=""/>
                      <p:cNvPicPr>
                        <a:picLocks noChangeArrowheads="1"/>
                      </p:cNvPicPr>
                      <p:nvPr/>
                    </p:nvPicPr>
                    <p:blipFill>
                      <a:blip r:embed="rId5"/>
                      <a:srcRect/>
                      <a:stretch>
                        <a:fillRect/>
                      </a:stretch>
                    </p:blipFill>
                    <p:spPr bwMode="auto">
                      <a:xfrm>
                        <a:off x="180975" y="4725144"/>
                        <a:ext cx="4286250" cy="2209056"/>
                      </a:xfrm>
                      <a:prstGeom prst="rect">
                        <a:avLst/>
                      </a:prstGeom>
                      <a:noFill/>
                    </p:spPr>
                  </p:pic>
                </p:oleObj>
              </mc:Fallback>
            </mc:AlternateContent>
          </a:graphicData>
        </a:graphic>
      </p:graphicFrame>
      <p:graphicFrame>
        <p:nvGraphicFramePr>
          <p:cNvPr id="2" name="グラフ 13"/>
          <p:cNvGraphicFramePr>
            <a:graphicFrameLocks/>
          </p:cNvGraphicFramePr>
          <p:nvPr>
            <p:extLst>
              <p:ext uri="{D42A27DB-BD31-4B8C-83A1-F6EECF244321}">
                <p14:modId xmlns:p14="http://schemas.microsoft.com/office/powerpoint/2010/main" val="3172235480"/>
              </p:ext>
            </p:extLst>
          </p:nvPr>
        </p:nvGraphicFramePr>
        <p:xfrm>
          <a:off x="4537075" y="4653136"/>
          <a:ext cx="4498975" cy="2349327"/>
        </p:xfrm>
        <a:graphic>
          <a:graphicData uri="http://schemas.openxmlformats.org/drawingml/2006/chart">
            <c:chart xmlns:c="http://schemas.openxmlformats.org/drawingml/2006/chart" xmlns:r="http://schemas.openxmlformats.org/officeDocument/2006/relationships" r:id="rId6"/>
          </a:graphicData>
        </a:graphic>
      </p:graphicFrame>
      <p:pic>
        <p:nvPicPr>
          <p:cNvPr id="2054" name="Picture 3" descr="C:\Users\a21380\Desktop\1. JAPAN- VIET NAM.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81963" y="0"/>
            <a:ext cx="1069975"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p:cNvSpPr>
            <a:spLocks noGrp="1"/>
          </p:cNvSpPr>
          <p:nvPr>
            <p:ph type="sldNum" sz="quarter" idx="12"/>
          </p:nvPr>
        </p:nvSpPr>
        <p:spPr>
          <a:xfrm>
            <a:off x="6974904" y="6525344"/>
            <a:ext cx="2133600" cy="365125"/>
          </a:xfrm>
        </p:spPr>
        <p:txBody>
          <a:bodyPr/>
          <a:lstStyle/>
          <a:p>
            <a:fld id="{97366511-FB1F-40B0-BC3A-50116A76F735}" type="slidenum">
              <a:rPr kumimoji="1" lang="ja-JP" altLang="en-US" smtClean="0">
                <a:solidFill>
                  <a:schemeClr val="tx1"/>
                </a:solidFill>
              </a:rPr>
              <a:t>5</a:t>
            </a:fld>
            <a:endParaRPr kumimoji="1" lang="ja-JP" altLang="en-US" dirty="0">
              <a:solidFill>
                <a:schemeClr val="tx1"/>
              </a:solidFill>
            </a:endParaRPr>
          </a:p>
        </p:txBody>
      </p:sp>
    </p:spTree>
    <p:extLst>
      <p:ext uri="{BB962C8B-B14F-4D97-AF65-F5344CB8AC3E}">
        <p14:creationId xmlns:p14="http://schemas.microsoft.com/office/powerpoint/2010/main" val="28944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6512" y="401751"/>
            <a:ext cx="9144000" cy="6555641"/>
          </a:xfrm>
          <a:prstGeom prst="rect">
            <a:avLst/>
          </a:prstGeom>
          <a:noFill/>
          <a:ln>
            <a:noFill/>
          </a:ln>
        </p:spPr>
        <p:txBody>
          <a:bodyPr wrap="square" rtlCol="0">
            <a:spAutoFit/>
          </a:bodyPr>
          <a:lstStyle/>
          <a:p>
            <a:r>
              <a:rPr lang="en-US" altLang="ja-JP" sz="1500" b="1" dirty="0" smtClean="0">
                <a:latin typeface="Times New Roman" panose="02020603050405020304" pitchFamily="18" charset="0"/>
                <a:cs typeface="Times New Roman" panose="02020603050405020304" pitchFamily="18" charset="0"/>
              </a:rPr>
              <a:t>(5) </a:t>
            </a:r>
            <a:r>
              <a:rPr lang="en-US" altLang="ja-JP" sz="1500" b="1" dirty="0" err="1" smtClean="0">
                <a:latin typeface="Times New Roman" panose="02020603050405020304" pitchFamily="18" charset="0"/>
                <a:cs typeface="Times New Roman" panose="02020603050405020304" pitchFamily="18" charset="0"/>
              </a:rPr>
              <a:t>Giao</a:t>
            </a:r>
            <a:r>
              <a:rPr lang="en-US" altLang="ja-JP" sz="1500" b="1" dirty="0" smtClean="0">
                <a:latin typeface="Times New Roman" panose="02020603050405020304" pitchFamily="18" charset="0"/>
                <a:cs typeface="Times New Roman" panose="02020603050405020304" pitchFamily="18" charset="0"/>
              </a:rPr>
              <a:t> </a:t>
            </a:r>
            <a:r>
              <a:rPr lang="en-US" altLang="ja-JP" sz="1500" b="1" dirty="0" err="1" smtClean="0">
                <a:latin typeface="Times New Roman" panose="02020603050405020304" pitchFamily="18" charset="0"/>
                <a:cs typeface="Times New Roman" panose="02020603050405020304" pitchFamily="18" charset="0"/>
              </a:rPr>
              <a:t>lưu</a:t>
            </a:r>
            <a:r>
              <a:rPr lang="en-US" altLang="ja-JP" sz="1500" b="1" dirty="0" smtClean="0">
                <a:latin typeface="Times New Roman" panose="02020603050405020304" pitchFamily="18" charset="0"/>
                <a:cs typeface="Times New Roman" panose="02020603050405020304" pitchFamily="18" charset="0"/>
              </a:rPr>
              <a:t> </a:t>
            </a:r>
            <a:r>
              <a:rPr lang="en-US" altLang="ja-JP" sz="1500" b="1" dirty="0" err="1" smtClean="0">
                <a:latin typeface="Times New Roman" panose="02020603050405020304" pitchFamily="18" charset="0"/>
                <a:cs typeface="Times New Roman" panose="02020603050405020304" pitchFamily="18" charset="0"/>
              </a:rPr>
              <a:t>văn</a:t>
            </a:r>
            <a:r>
              <a:rPr lang="en-US" altLang="ja-JP" sz="1500" b="1" dirty="0" smtClean="0">
                <a:latin typeface="Times New Roman" panose="02020603050405020304" pitchFamily="18" charset="0"/>
                <a:cs typeface="Times New Roman" panose="02020603050405020304" pitchFamily="18" charset="0"/>
              </a:rPr>
              <a:t> </a:t>
            </a:r>
            <a:r>
              <a:rPr lang="en-US" altLang="ja-JP" sz="1500" b="1" dirty="0" err="1" smtClean="0">
                <a:latin typeface="Times New Roman" panose="02020603050405020304" pitchFamily="18" charset="0"/>
                <a:cs typeface="Times New Roman" panose="02020603050405020304" pitchFamily="18" charset="0"/>
              </a:rPr>
              <a:t>hóa</a:t>
            </a:r>
            <a:r>
              <a:rPr lang="en-US" altLang="ja-JP" sz="1500" b="1" dirty="0" smtClean="0">
                <a:latin typeface="Times New Roman" panose="02020603050405020304" pitchFamily="18" charset="0"/>
                <a:cs typeface="Times New Roman" panose="02020603050405020304" pitchFamily="18" charset="0"/>
              </a:rPr>
              <a:t>, </a:t>
            </a:r>
            <a:r>
              <a:rPr lang="en-US" altLang="ja-JP" sz="1500" b="1" dirty="0" err="1" smtClean="0">
                <a:latin typeface="Times New Roman" panose="02020603050405020304" pitchFamily="18" charset="0"/>
                <a:cs typeface="Times New Roman" panose="02020603050405020304" pitchFamily="18" charset="0"/>
              </a:rPr>
              <a:t>học</a:t>
            </a:r>
            <a:r>
              <a:rPr lang="en-US" altLang="ja-JP" sz="1500" b="1" dirty="0" smtClean="0">
                <a:latin typeface="Times New Roman" panose="02020603050405020304" pitchFamily="18" charset="0"/>
                <a:cs typeface="Times New Roman" panose="02020603050405020304" pitchFamily="18" charset="0"/>
              </a:rPr>
              <a:t> </a:t>
            </a:r>
            <a:r>
              <a:rPr lang="en-US" altLang="ja-JP" sz="1500" b="1" dirty="0" err="1" smtClean="0">
                <a:latin typeface="Times New Roman" panose="02020603050405020304" pitchFamily="18" charset="0"/>
                <a:cs typeface="Times New Roman" panose="02020603050405020304" pitchFamily="18" charset="0"/>
              </a:rPr>
              <a:t>thuật</a:t>
            </a:r>
            <a:r>
              <a:rPr lang="en-US" altLang="ja-JP" sz="1500" b="1" dirty="0" smtClean="0">
                <a:latin typeface="Times New Roman" panose="02020603050405020304" pitchFamily="18" charset="0"/>
                <a:cs typeface="Times New Roman" panose="02020603050405020304" pitchFamily="18" charset="0"/>
              </a:rPr>
              <a:t>, </a:t>
            </a:r>
            <a:r>
              <a:rPr lang="en-US" altLang="ja-JP" sz="1500" b="1" dirty="0" err="1" smtClean="0">
                <a:latin typeface="Times New Roman" panose="02020603050405020304" pitchFamily="18" charset="0"/>
                <a:cs typeface="Times New Roman" panose="02020603050405020304" pitchFamily="18" charset="0"/>
              </a:rPr>
              <a:t>thể</a:t>
            </a:r>
            <a:r>
              <a:rPr lang="en-US" altLang="ja-JP" sz="1500" b="1" dirty="0" smtClean="0">
                <a:latin typeface="Times New Roman" panose="02020603050405020304" pitchFamily="18" charset="0"/>
                <a:cs typeface="Times New Roman" panose="02020603050405020304" pitchFamily="18" charset="0"/>
              </a:rPr>
              <a:t> </a:t>
            </a:r>
            <a:r>
              <a:rPr lang="en-US" altLang="ja-JP" sz="1500" b="1" dirty="0" err="1" smtClean="0">
                <a:latin typeface="Times New Roman" panose="02020603050405020304" pitchFamily="18" charset="0"/>
                <a:cs typeface="Times New Roman" panose="02020603050405020304" pitchFamily="18" charset="0"/>
              </a:rPr>
              <a:t>thao</a:t>
            </a:r>
            <a:endParaRPr lang="en-US" altLang="ja-JP" sz="1500" b="1" dirty="0" smtClean="0">
              <a:latin typeface="Times New Roman" panose="02020603050405020304" pitchFamily="18" charset="0"/>
              <a:cs typeface="Times New Roman" panose="02020603050405020304" pitchFamily="18" charset="0"/>
            </a:endParaRPr>
          </a:p>
          <a:p>
            <a:r>
              <a:rPr lang="en-US" altLang="ja-JP" sz="1500" b="1" u="sng" dirty="0" smtClean="0">
                <a:latin typeface="Times New Roman" panose="02020603050405020304" pitchFamily="18" charset="0"/>
                <a:cs typeface="Times New Roman" panose="02020603050405020304" pitchFamily="18" charset="0"/>
              </a:rPr>
              <a:t>A. </a:t>
            </a:r>
            <a:r>
              <a:rPr lang="en-US" altLang="ja-JP" sz="1500" b="1" u="sng" dirty="0" err="1" smtClean="0">
                <a:latin typeface="Times New Roman" panose="02020603050405020304" pitchFamily="18" charset="0"/>
                <a:cs typeface="Times New Roman" panose="02020603050405020304" pitchFamily="18" charset="0"/>
              </a:rPr>
              <a:t>Giao</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lưu</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văn</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hóa</a:t>
            </a:r>
            <a:endParaRPr lang="ja-JP" altLang="en-US" sz="1500" b="1" u="sng" dirty="0">
              <a:latin typeface="Times New Roman" panose="02020603050405020304" pitchFamily="18" charset="0"/>
              <a:cs typeface="Times New Roman" panose="02020603050405020304" pitchFamily="18" charset="0"/>
            </a:endParaRPr>
          </a:p>
          <a:p>
            <a:r>
              <a:rPr lang="ja-JP" altLang="en-US" sz="1500" dirty="0" smtClean="0">
                <a:latin typeface="Times New Roman" panose="02020603050405020304" pitchFamily="18" charset="0"/>
                <a:cs typeface="Times New Roman" panose="02020603050405020304" pitchFamily="18" charset="0"/>
              </a:rPr>
              <a:t>・</a:t>
            </a:r>
            <a:r>
              <a:rPr lang="en-US" altLang="ja-JP" sz="1500" dirty="0" err="1" smtClean="0">
                <a:latin typeface="Times New Roman" panose="02020603050405020304" pitchFamily="18" charset="0"/>
                <a:cs typeface="Times New Roman" panose="02020603050405020304" pitchFamily="18" charset="0"/>
              </a:rPr>
              <a:t>Tăng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cường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hoạt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động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giao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lưu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văn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hóa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hướng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tới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kỷ</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niệm</a:t>
            </a:r>
            <a:r>
              <a:rPr lang="en-US" altLang="ja-JP" sz="1500" dirty="0" smtClean="0">
                <a:latin typeface="Times New Roman" panose="02020603050405020304" pitchFamily="18" charset="0"/>
                <a:cs typeface="Times New Roman" panose="02020603050405020304" pitchFamily="18" charset="0"/>
              </a:rPr>
              <a:t> 45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thiết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lập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Q</a:t>
            </a:r>
            <a:r>
              <a:rPr lang="en-US" altLang="ja-JP" sz="1500" dirty="0" err="1" smtClean="0">
                <a:latin typeface="Times New Roman" panose="02020603050405020304" pitchFamily="18" charset="0"/>
                <a:cs typeface="Times New Roman" panose="02020603050405020304" pitchFamily="18" charset="0"/>
              </a:rPr>
              <a:t>uan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hệ</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ngoại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giao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giữa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và</a:t>
            </a:r>
            <a:r>
              <a:rPr lang="en-US" altLang="ja-JP" sz="1500" dirty="0" smtClean="0">
                <a:latin typeface="Times New Roman" panose="02020603050405020304" pitchFamily="18" charset="0"/>
                <a:cs typeface="Times New Roman" panose="02020603050405020304" pitchFamily="18" charset="0"/>
              </a:rPr>
              <a:t> Việt Nam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2018(Japan Vietnam Festival, </a:t>
            </a:r>
            <a:r>
              <a:rPr lang="en-US" altLang="ja-JP" sz="1500" dirty="0" err="1" smtClean="0">
                <a:latin typeface="Times New Roman" panose="02020603050405020304" pitchFamily="18" charset="0"/>
                <a:cs typeface="Times New Roman" panose="02020603050405020304" pitchFamily="18" charset="0"/>
              </a:rPr>
              <a:t>Lễ</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hội</a:t>
            </a:r>
            <a:r>
              <a:rPr lang="en-US" altLang="ja-JP" sz="1500" dirty="0" smtClean="0">
                <a:latin typeface="Times New Roman" panose="02020603050405020304" pitchFamily="18" charset="0"/>
                <a:cs typeface="Times New Roman" panose="02020603050405020304" pitchFamily="18" charset="0"/>
              </a:rPr>
              <a:t> </a:t>
            </a:r>
            <a:r>
              <a:rPr lang="en-US" altLang="ja-JP" sz="1500" dirty="0">
                <a:latin typeface="Times New Roman" panose="02020603050405020304" pitchFamily="18" charset="0"/>
                <a:cs typeface="Times New Roman" panose="02020603050405020304" pitchFamily="18" charset="0"/>
              </a:rPr>
              <a:t>H</a:t>
            </a:r>
            <a:r>
              <a:rPr lang="en-US" altLang="ja-JP" sz="1500" dirty="0" smtClean="0">
                <a:latin typeface="Times New Roman" panose="02020603050405020304" pitchFamily="18" charset="0"/>
                <a:cs typeface="Times New Roman" panose="02020603050405020304" pitchFamily="18" charset="0"/>
              </a:rPr>
              <a:t>oa </a:t>
            </a:r>
            <a:r>
              <a:rPr lang="en-US" altLang="ja-JP" sz="1500" dirty="0" err="1" smtClean="0">
                <a:latin typeface="Times New Roman" panose="02020603050405020304" pitchFamily="18" charset="0"/>
                <a:cs typeface="Times New Roman" panose="02020603050405020304" pitchFamily="18" charset="0"/>
              </a:rPr>
              <a:t>anh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đào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Liên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hoan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âm</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nhạc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Việt</a:t>
            </a:r>
            <a:r>
              <a:rPr lang="en-US" altLang="ja-JP" sz="1500" dirty="0" err="1" smtClean="0">
                <a:latin typeface="Times New Roman" panose="02020603050405020304" pitchFamily="18" charset="0"/>
                <a:cs typeface="Times New Roman" panose="02020603050405020304" pitchFamily="18" charset="0"/>
              </a:rPr>
              <a:t>-</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a:t>
            </a:r>
            <a:endParaRPr lang="en-US" altLang="ja-JP" sz="1500" dirty="0" smtClean="0">
              <a:latin typeface="Times New Roman" panose="02020603050405020304" pitchFamily="18" charset="0"/>
              <a:cs typeface="Times New Roman" panose="02020603050405020304" pitchFamily="18" charset="0"/>
            </a:endParaRPr>
          </a:p>
          <a:p>
            <a:r>
              <a:rPr lang="en-US" altLang="ja-JP" sz="1500" b="1" u="sng" dirty="0" err="1" smtClean="0">
                <a:latin typeface="Times New Roman" panose="02020603050405020304" pitchFamily="18" charset="0"/>
                <a:cs typeface="Times New Roman" panose="02020603050405020304" pitchFamily="18" charset="0"/>
              </a:rPr>
              <a:t>B.Đóng</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góp</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cho</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công</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tác</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giáo</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dục</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tại</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các</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trường</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của</a:t>
            </a:r>
            <a:r>
              <a:rPr lang="en-US" altLang="ja-JP" sz="1500" b="1" u="sng" dirty="0">
                <a:latin typeface="Times New Roman" panose="02020603050405020304" pitchFamily="18" charset="0"/>
                <a:cs typeface="Times New Roman" panose="02020603050405020304" pitchFamily="18" charset="0"/>
              </a:rPr>
              <a:t> </a:t>
            </a:r>
            <a:r>
              <a:rPr lang="en-US" altLang="ja-JP" sz="1500" b="1" u="sng" dirty="0" err="1">
                <a:latin typeface="Times New Roman" panose="02020603050405020304" pitchFamily="18" charset="0"/>
                <a:cs typeface="Times New Roman" panose="02020603050405020304" pitchFamily="18" charset="0"/>
              </a:rPr>
              <a:t>Việt</a:t>
            </a:r>
            <a:r>
              <a:rPr lang="en-US" altLang="ja-JP" sz="1500" b="1" u="sng" dirty="0">
                <a:latin typeface="Times New Roman" panose="02020603050405020304" pitchFamily="18" charset="0"/>
                <a:cs typeface="Times New Roman" panose="02020603050405020304" pitchFamily="18" charset="0"/>
              </a:rPr>
              <a:t> Nam</a:t>
            </a:r>
          </a:p>
          <a:p>
            <a:r>
              <a:rPr lang="ja-JP" altLang="en-US" sz="1500" dirty="0">
                <a:latin typeface="Times New Roman" panose="02020603050405020304" pitchFamily="18" charset="0"/>
                <a:cs typeface="Times New Roman" panose="02020603050405020304" pitchFamily="18" charset="0"/>
              </a:rPr>
              <a:t>・</a:t>
            </a:r>
            <a:r>
              <a:rPr lang="en-US" altLang="ja-JP" sz="1500" dirty="0" err="1">
                <a:latin typeface="Times New Roman" panose="02020603050405020304" pitchFamily="18" charset="0"/>
                <a:cs typeface="Times New Roman" panose="02020603050405020304" pitchFamily="18" charset="0"/>
              </a:rPr>
              <a:t>Công</a:t>
            </a:r>
            <a:r>
              <a:rPr lang="en-US" altLang="ja-JP" sz="1500" dirty="0">
                <a:latin typeface="Times New Roman" panose="02020603050405020304" pitchFamily="18" charset="0"/>
                <a:cs typeface="Times New Roman" panose="02020603050405020304" pitchFamily="18" charset="0"/>
              </a:rPr>
              <a:t> ty Ajinomoto (</a:t>
            </a:r>
            <a:r>
              <a:rPr lang="en-US" altLang="ja-JP" sz="1500" dirty="0" err="1">
                <a:latin typeface="Times New Roman" panose="02020603050405020304" pitchFamily="18" charset="0"/>
                <a:cs typeface="Times New Roman" panose="02020603050405020304" pitchFamily="18" charset="0"/>
              </a:rPr>
              <a:t>thực</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đơn</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dinh</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dưỡng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cho</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trường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học</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xây</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dựng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chế</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độ</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tư</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vấn</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dinh</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dưỡng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Dự</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án</a:t>
            </a:r>
            <a:r>
              <a:rPr lang="en-US" altLang="ja-JP" sz="1500" dirty="0">
                <a:latin typeface="Times New Roman" panose="02020603050405020304" pitchFamily="18" charset="0"/>
                <a:cs typeface="Times New Roman" panose="02020603050405020304" pitchFamily="18" charset="0"/>
              </a:rPr>
              <a:t> Victory (</a:t>
            </a:r>
            <a:r>
              <a:rPr lang="en-US" altLang="ja-JP" sz="1500" dirty="0" err="1">
                <a:latin typeface="Times New Roman" panose="02020603050405020304" pitchFamily="18" charset="0"/>
                <a:cs typeface="Times New Roman" panose="02020603050405020304" pitchFamily="18" charset="0"/>
              </a:rPr>
              <a:t>cung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cấp</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bữa</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ăn</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chiến</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thắng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cho</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đội</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tuyển</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bóng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đá</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quốc</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gia</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Việt</a:t>
            </a:r>
            <a:r>
              <a:rPr lang="en-US" altLang="ja-JP" sz="1500" dirty="0">
                <a:latin typeface="Times New Roman" panose="02020603050405020304" pitchFamily="18" charset="0"/>
                <a:cs typeface="Times New Roman" panose="02020603050405020304" pitchFamily="18" charset="0"/>
              </a:rPr>
              <a:t> Nam </a:t>
            </a:r>
            <a:r>
              <a:rPr lang="en-US" altLang="ja-JP" sz="1500" dirty="0" err="1">
                <a:latin typeface="Times New Roman" panose="02020603050405020304" pitchFamily="18" charset="0"/>
                <a:cs typeface="Times New Roman" panose="02020603050405020304" pitchFamily="18" charset="0"/>
              </a:rPr>
              <a:t>với</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tư</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cách</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là</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đối</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tác</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chính</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thức</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Công</a:t>
            </a:r>
            <a:r>
              <a:rPr lang="en-US" altLang="ja-JP" sz="1500" dirty="0">
                <a:latin typeface="Times New Roman" panose="02020603050405020304" pitchFamily="18" charset="0"/>
                <a:cs typeface="Times New Roman" panose="02020603050405020304" pitchFamily="18" charset="0"/>
              </a:rPr>
              <a:t> ty Yamaha (</a:t>
            </a:r>
            <a:r>
              <a:rPr lang="en-US" altLang="ja-JP" sz="1500" dirty="0" err="1">
                <a:latin typeface="Times New Roman" panose="02020603050405020304" pitchFamily="18" charset="0"/>
                <a:cs typeface="Times New Roman" panose="02020603050405020304" pitchFamily="18" charset="0"/>
              </a:rPr>
              <a:t>triển</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khai</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giờ</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học</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sáo</a:t>
            </a:r>
            <a:r>
              <a:rPr lang="en-US" altLang="ja-JP" sz="1500" dirty="0">
                <a:latin typeface="Times New Roman" panose="02020603050405020304" pitchFamily="18" charset="0"/>
                <a:cs typeface="Times New Roman" panose="02020603050405020304" pitchFamily="18" charset="0"/>
              </a:rPr>
              <a:t> recorder), </a:t>
            </a:r>
            <a:r>
              <a:rPr lang="en-US" altLang="ja-JP" sz="1500" dirty="0" err="1">
                <a:latin typeface="Times New Roman" panose="02020603050405020304" pitchFamily="18" charset="0"/>
                <a:cs typeface="Times New Roman" panose="02020603050405020304" pitchFamily="18" charset="0"/>
              </a:rPr>
              <a:t>Công</a:t>
            </a:r>
            <a:r>
              <a:rPr lang="en-US" altLang="ja-JP" sz="1500" dirty="0">
                <a:latin typeface="Times New Roman" panose="02020603050405020304" pitchFamily="18" charset="0"/>
                <a:cs typeface="Times New Roman" panose="02020603050405020304" pitchFamily="18" charset="0"/>
              </a:rPr>
              <a:t> ty Mizuno (</a:t>
            </a:r>
            <a:r>
              <a:rPr lang="en-US" altLang="ja-JP" sz="1500" dirty="0" err="1">
                <a:latin typeface="Times New Roman" panose="02020603050405020304" pitchFamily="18" charset="0"/>
                <a:cs typeface="Times New Roman" panose="02020603050405020304" pitchFamily="18" charset="0"/>
              </a:rPr>
              <a:t>triển</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khai</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chương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trình</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giáo</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dục</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thể</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chất</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học</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đường</a:t>
            </a:r>
            <a:r>
              <a:rPr lang="en-US" altLang="ja-JP" sz="1500" dirty="0">
                <a:latin typeface="Times New Roman" panose="02020603050405020304" pitchFamily="18" charset="0"/>
                <a:cs typeface="Times New Roman" panose="02020603050405020304" pitchFamily="18" charset="0"/>
              </a:rPr>
              <a:t> </a:t>
            </a:r>
            <a:r>
              <a:rPr lang="en-US" altLang="ja-JP" sz="1500" dirty="0" err="1">
                <a:latin typeface="Times New Roman" panose="02020603050405020304" pitchFamily="18" charset="0"/>
                <a:cs typeface="Times New Roman" panose="02020603050405020304" pitchFamily="18" charset="0"/>
              </a:rPr>
              <a:t>Hekisasuron</a:t>
            </a:r>
            <a:r>
              <a:rPr lang="en-US" altLang="ja-JP" sz="1500" dirty="0" smtClean="0">
                <a:latin typeface="Times New Roman" panose="02020603050405020304" pitchFamily="18" charset="0"/>
                <a:cs typeface="Times New Roman" panose="02020603050405020304" pitchFamily="18" charset="0"/>
              </a:rPr>
              <a:t>)</a:t>
            </a:r>
          </a:p>
          <a:p>
            <a:r>
              <a:rPr lang="en-US" altLang="ja-JP" sz="1500" b="1" u="sng" dirty="0">
                <a:latin typeface="Times New Roman" panose="02020603050405020304" pitchFamily="18" charset="0"/>
                <a:cs typeface="Times New Roman" panose="02020603050405020304" pitchFamily="18" charset="0"/>
              </a:rPr>
              <a:t>C</a:t>
            </a:r>
            <a:r>
              <a:rPr lang="en-US" altLang="ja-JP" sz="1500" b="1" u="sng" dirty="0" smtClean="0">
                <a:latin typeface="Times New Roman" panose="02020603050405020304" pitchFamily="18" charset="0"/>
                <a:cs typeface="Times New Roman" panose="02020603050405020304" pitchFamily="18" charset="0"/>
              </a:rPr>
              <a:t>. Gia </a:t>
            </a:r>
            <a:r>
              <a:rPr lang="en-US" altLang="ja-JP" sz="1500" b="1" u="sng" dirty="0" err="1" smtClean="0">
                <a:latin typeface="Times New Roman" panose="02020603050405020304" pitchFamily="18" charset="0"/>
                <a:cs typeface="Times New Roman" panose="02020603050405020304" pitchFamily="18" charset="0"/>
              </a:rPr>
              <a:t>tăng</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số</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lượng</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người</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học</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tiếng</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Nhật</a:t>
            </a:r>
            <a:endParaRPr lang="ja-JP" altLang="en-US" sz="1500" b="1" u="sng" dirty="0" smtClean="0">
              <a:latin typeface="Times New Roman" panose="02020603050405020304" pitchFamily="18" charset="0"/>
              <a:cs typeface="Times New Roman" panose="02020603050405020304" pitchFamily="18" charset="0"/>
            </a:endParaRPr>
          </a:p>
          <a:p>
            <a:r>
              <a:rPr lang="ja-JP" altLang="en-US" sz="1500" dirty="0" smtClean="0">
                <a:latin typeface="Times New Roman" panose="02020603050405020304" pitchFamily="18" charset="0"/>
                <a:cs typeface="Times New Roman" panose="02020603050405020304" pitchFamily="18" charset="0"/>
              </a:rPr>
              <a:t>・</a:t>
            </a:r>
            <a:r>
              <a:rPr lang="en-US" altLang="ja-JP" sz="1500" dirty="0" err="1" smtClean="0">
                <a:latin typeface="Times New Roman" panose="02020603050405020304" pitchFamily="18" charset="0"/>
                <a:cs typeface="Times New Roman" panose="02020603050405020304" pitchFamily="18" charset="0"/>
              </a:rPr>
              <a:t>Tiếng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đang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được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giảng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dạy</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các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trường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trung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cơ</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sở</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và</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trung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phổ</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thông</a:t>
            </a:r>
            <a:r>
              <a:rPr lang="en-US" altLang="ja-JP" sz="1500" dirty="0">
                <a:latin typeface="Times New Roman" panose="02020603050405020304" pitchFamily="18" charset="0"/>
                <a:cs typeface="Times New Roman" panose="02020603050405020304" pitchFamily="18" charset="0"/>
              </a:rPr>
              <a:t> </a:t>
            </a:r>
            <a:r>
              <a:rPr lang="en-US" altLang="ja-JP" sz="1500" dirty="0" smtClean="0">
                <a:latin typeface="Times New Roman" panose="02020603050405020304" pitchFamily="18" charset="0"/>
                <a:cs typeface="Times New Roman" panose="02020603050405020304" pitchFamily="18" charset="0"/>
              </a:rPr>
              <a:t>ở Việt Nam (69 </a:t>
            </a:r>
            <a:r>
              <a:rPr lang="en-US" altLang="ja-JP" sz="1500" dirty="0" err="1" smtClean="0">
                <a:latin typeface="Times New Roman" panose="02020603050405020304" pitchFamily="18" charset="0"/>
                <a:cs typeface="Times New Roman" panose="02020603050405020304" pitchFamily="18" charset="0"/>
              </a:rPr>
              <a:t>trường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tháng</a:t>
            </a:r>
            <a:r>
              <a:rPr lang="en-US" altLang="ja-JP" sz="1500" dirty="0" smtClean="0">
                <a:latin typeface="Times New Roman" panose="02020603050405020304" pitchFamily="18" charset="0"/>
                <a:cs typeface="Times New Roman" panose="02020603050405020304" pitchFamily="18" charset="0"/>
              </a:rPr>
              <a:t> 9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2016 </a:t>
            </a:r>
            <a:r>
              <a:rPr lang="en-US" altLang="ja-JP" sz="1500" dirty="0" err="1" smtClean="0">
                <a:latin typeface="Times New Roman" panose="02020603050405020304" pitchFamily="18" charset="0"/>
                <a:cs typeface="Times New Roman" panose="02020603050405020304" pitchFamily="18" charset="0"/>
              </a:rPr>
              <a:t>bắt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đầu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đưa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tiếng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vào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giảng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dạy</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các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trường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tiểu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ở Việt Nam (</a:t>
            </a:r>
            <a:r>
              <a:rPr lang="en-US" altLang="ja-JP" sz="1500" dirty="0" err="1" smtClean="0">
                <a:latin typeface="Times New Roman" panose="02020603050405020304" pitchFamily="18" charset="0"/>
                <a:cs typeface="Times New Roman" panose="02020603050405020304" pitchFamily="18" charset="0"/>
              </a:rPr>
              <a:t>thí</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điểm</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5 </a:t>
            </a:r>
            <a:r>
              <a:rPr lang="en-US" altLang="ja-JP" sz="1500" dirty="0" err="1" smtClean="0">
                <a:latin typeface="Times New Roman" panose="02020603050405020304" pitchFamily="18" charset="0"/>
                <a:cs typeface="Times New Roman" panose="02020603050405020304" pitchFamily="18" charset="0"/>
              </a:rPr>
              <a:t>trường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với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sinh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lớp</a:t>
            </a:r>
            <a:r>
              <a:rPr lang="en-US" altLang="ja-JP" sz="1500" dirty="0" smtClean="0">
                <a:latin typeface="Times New Roman" panose="02020603050405020304" pitchFamily="18" charset="0"/>
                <a:cs typeface="Times New Roman" panose="02020603050405020304" pitchFamily="18" charset="0"/>
              </a:rPr>
              <a:t> 3).</a:t>
            </a:r>
          </a:p>
          <a:p>
            <a:r>
              <a:rPr lang="ja-JP" altLang="en-US" sz="1500" dirty="0" smtClean="0">
                <a:latin typeface="Times New Roman" panose="02020603050405020304" pitchFamily="18" charset="0"/>
                <a:cs typeface="Times New Roman" panose="02020603050405020304" pitchFamily="18" charset="0"/>
              </a:rPr>
              <a:t>・</a:t>
            </a:r>
            <a:r>
              <a:rPr lang="en-US" altLang="ja-JP" sz="1500" dirty="0" err="1" smtClean="0">
                <a:latin typeface="Times New Roman" panose="02020603050405020304" pitchFamily="18" charset="0"/>
                <a:cs typeface="Times New Roman" panose="02020603050405020304" pitchFamily="18" charset="0"/>
              </a:rPr>
              <a:t>Thiếu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giáo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viên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tiếng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là</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vấn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đề</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cấp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bách</a:t>
            </a:r>
            <a:endParaRPr lang="en-US" altLang="ja-JP" sz="1500" dirty="0" smtClean="0">
              <a:latin typeface="Times New Roman" panose="02020603050405020304" pitchFamily="18" charset="0"/>
              <a:cs typeface="Times New Roman" panose="02020603050405020304" pitchFamily="18" charset="0"/>
            </a:endParaRPr>
          </a:p>
          <a:p>
            <a:r>
              <a:rPr lang="en-US" altLang="ja-JP" sz="1500" b="1" u="sng" dirty="0">
                <a:latin typeface="Times New Roman" panose="02020603050405020304" pitchFamily="18" charset="0"/>
                <a:cs typeface="Times New Roman" panose="02020603050405020304" pitchFamily="18" charset="0"/>
              </a:rPr>
              <a:t>D</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Giao</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lưu</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giữa</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các</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trường</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đại</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học</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Nhật</a:t>
            </a:r>
            <a:r>
              <a:rPr lang="en-US" altLang="ja-JP" sz="1500" b="1" u="sng" dirty="0" smtClean="0">
                <a:latin typeface="Times New Roman" panose="02020603050405020304" pitchFamily="18" charset="0"/>
                <a:cs typeface="Times New Roman" panose="02020603050405020304" pitchFamily="18" charset="0"/>
              </a:rPr>
              <a:t> – Việt</a:t>
            </a:r>
            <a:endParaRPr lang="ja-JP" altLang="en-US" sz="1500" b="1" u="sng" dirty="0">
              <a:latin typeface="Times New Roman" panose="02020603050405020304" pitchFamily="18" charset="0"/>
              <a:cs typeface="Times New Roman" panose="02020603050405020304" pitchFamily="18" charset="0"/>
            </a:endParaRPr>
          </a:p>
          <a:p>
            <a:r>
              <a:rPr lang="ja-JP" altLang="en-US" sz="1500" dirty="0" smtClean="0">
                <a:latin typeface="Times New Roman" panose="02020603050405020304" pitchFamily="18" charset="0"/>
                <a:cs typeface="Times New Roman" panose="02020603050405020304" pitchFamily="18" charset="0"/>
              </a:rPr>
              <a:t>・</a:t>
            </a:r>
            <a:r>
              <a:rPr lang="en-US" altLang="ja-JP" sz="1500" dirty="0" err="1" smtClean="0">
                <a:latin typeface="Times New Roman" panose="02020603050405020304" pitchFamily="18" charset="0"/>
                <a:cs typeface="Times New Roman" panose="02020603050405020304" pitchFamily="18" charset="0"/>
              </a:rPr>
              <a:t>Khai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giảng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khóa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thạc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sỹ</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Trường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Việt –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tháng</a:t>
            </a:r>
            <a:r>
              <a:rPr lang="en-US" altLang="ja-JP" sz="1500" dirty="0" smtClean="0">
                <a:latin typeface="Times New Roman" panose="02020603050405020304" pitchFamily="18" charset="0"/>
                <a:cs typeface="Times New Roman" panose="02020603050405020304" pitchFamily="18" charset="0"/>
              </a:rPr>
              <a:t> 9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2016). Ra </a:t>
            </a:r>
            <a:r>
              <a:rPr lang="en-US" altLang="ja-JP" sz="1500" dirty="0" err="1" smtClean="0">
                <a:latin typeface="Times New Roman" panose="02020603050405020304" pitchFamily="18" charset="0"/>
                <a:cs typeface="Times New Roman" panose="02020603050405020304" pitchFamily="18" charset="0"/>
              </a:rPr>
              <a:t>mắt</a:t>
            </a:r>
            <a:r>
              <a:rPr lang="en-US" altLang="ja-JP" sz="1500" dirty="0" smtClean="0">
                <a:latin typeface="Times New Roman" panose="02020603050405020304" pitchFamily="18" charset="0"/>
                <a:cs typeface="Times New Roman" panose="02020603050405020304" pitchFamily="18" charset="0"/>
              </a:rPr>
              <a:t> Ban </a:t>
            </a:r>
            <a:r>
              <a:rPr lang="en-US" altLang="ja-JP" sz="1500" dirty="0" err="1" smtClean="0">
                <a:latin typeface="Times New Roman" panose="02020603050405020304" pitchFamily="18" charset="0"/>
                <a:cs typeface="Times New Roman" panose="02020603050405020304" pitchFamily="18" charset="0"/>
              </a:rPr>
              <a:t>điều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hành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Tháng</a:t>
            </a:r>
            <a:r>
              <a:rPr lang="en-US" altLang="ja-JP" sz="1500" dirty="0" smtClean="0">
                <a:latin typeface="Times New Roman" panose="02020603050405020304" pitchFamily="18" charset="0"/>
                <a:cs typeface="Times New Roman" panose="02020603050405020304" pitchFamily="18" charset="0"/>
              </a:rPr>
              <a:t> 9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2017 </a:t>
            </a:r>
            <a:r>
              <a:rPr lang="en-US" altLang="ja-JP" sz="1500" dirty="0" err="1" smtClean="0">
                <a:latin typeface="Times New Roman" panose="02020603050405020304" pitchFamily="18" charset="0"/>
                <a:cs typeface="Times New Roman" panose="02020603050405020304" pitchFamily="18" charset="0"/>
              </a:rPr>
              <a:t>tiếp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viên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khóa</a:t>
            </a:r>
            <a:r>
              <a:rPr lang="en-US" altLang="ja-JP" sz="1500" dirty="0" smtClean="0">
                <a:latin typeface="Times New Roman" panose="02020603050405020304" pitchFamily="18" charset="0"/>
                <a:cs typeface="Times New Roman" panose="02020603050405020304" pitchFamily="18" charset="0"/>
              </a:rPr>
              <a:t> 2.</a:t>
            </a:r>
            <a:endParaRPr lang="ja-JP" altLang="en-US" sz="1500" dirty="0">
              <a:latin typeface="Times New Roman" panose="02020603050405020304" pitchFamily="18" charset="0"/>
              <a:cs typeface="Times New Roman" panose="02020603050405020304" pitchFamily="18" charset="0"/>
            </a:endParaRPr>
          </a:p>
          <a:p>
            <a:r>
              <a:rPr lang="ja-JP" altLang="en-US" sz="1500" dirty="0" smtClean="0">
                <a:latin typeface="Times New Roman" panose="02020603050405020304" pitchFamily="18" charset="0"/>
                <a:cs typeface="Times New Roman" panose="02020603050405020304" pitchFamily="18" charset="0"/>
              </a:rPr>
              <a:t>・</a:t>
            </a:r>
            <a:r>
              <a:rPr lang="en-US" altLang="ja-JP" sz="1500" dirty="0" smtClean="0">
                <a:latin typeface="Times New Roman" panose="02020603050405020304" pitchFamily="18" charset="0"/>
                <a:cs typeface="Times New Roman" panose="02020603050405020304" pitchFamily="18" charset="0"/>
              </a:rPr>
              <a:t>41 </a:t>
            </a:r>
            <a:r>
              <a:rPr lang="en-US" altLang="ja-JP" sz="1500" dirty="0" err="1" smtClean="0">
                <a:latin typeface="Times New Roman" panose="02020603050405020304" pitchFamily="18" charset="0"/>
                <a:cs typeface="Times New Roman" panose="02020603050405020304" pitchFamily="18" charset="0"/>
              </a:rPr>
              <a:t>trường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của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đặt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văn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phòng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Việt Nam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2014, VD: Văn </a:t>
            </a:r>
            <a:r>
              <a:rPr lang="en-US" altLang="ja-JP" sz="1500" dirty="0" err="1" smtClean="0">
                <a:latin typeface="Times New Roman" panose="02020603050405020304" pitchFamily="18" charset="0"/>
                <a:cs typeface="Times New Roman" panose="02020603050405020304" pitchFamily="18" charset="0"/>
              </a:rPr>
              <a:t>phòng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Hà </a:t>
            </a:r>
            <a:r>
              <a:rPr lang="en-US" altLang="ja-JP" sz="1500" dirty="0" err="1" smtClean="0">
                <a:latin typeface="Times New Roman" panose="02020603050405020304" pitchFamily="18" charset="0"/>
                <a:cs typeface="Times New Roman" panose="02020603050405020304" pitchFamily="18" charset="0"/>
              </a:rPr>
              <a:t>Nội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của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Nagoya, Văn </a:t>
            </a:r>
            <a:r>
              <a:rPr lang="en-US" altLang="ja-JP" sz="1500" dirty="0" err="1" smtClean="0">
                <a:latin typeface="Times New Roman" panose="02020603050405020304" pitchFamily="18" charset="0"/>
                <a:cs typeface="Times New Roman" panose="02020603050405020304" pitchFamily="18" charset="0"/>
              </a:rPr>
              <a:t>phòng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Nagasaki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Viện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vệ</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sinh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dịch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tễ</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vv</a:t>
            </a:r>
            <a:r>
              <a:rPr lang="en-US" altLang="ja-JP" sz="1500" dirty="0" smtClean="0">
                <a:latin typeface="Times New Roman" panose="02020603050405020304" pitchFamily="18" charset="0"/>
                <a:cs typeface="Times New Roman" panose="02020603050405020304" pitchFamily="18" charset="0"/>
              </a:rPr>
              <a:t>…)</a:t>
            </a:r>
            <a:r>
              <a:rPr lang="ja-JP" altLang="en-US" sz="1500" dirty="0" smtClean="0">
                <a:latin typeface="Times New Roman" panose="02020603050405020304" pitchFamily="18" charset="0"/>
                <a:cs typeface="Times New Roman" panose="02020603050405020304" pitchFamily="18" charset="0"/>
              </a:rPr>
              <a:t>。</a:t>
            </a:r>
            <a:endParaRPr lang="ja-JP" altLang="en-US" sz="1500" dirty="0">
              <a:latin typeface="Times New Roman" panose="02020603050405020304" pitchFamily="18" charset="0"/>
              <a:cs typeface="Times New Roman" panose="02020603050405020304" pitchFamily="18" charset="0"/>
            </a:endParaRPr>
          </a:p>
          <a:p>
            <a:r>
              <a:rPr lang="ja-JP" altLang="en-US" sz="1500" dirty="0" smtClean="0">
                <a:latin typeface="Times New Roman" panose="02020603050405020304" pitchFamily="18" charset="0"/>
                <a:cs typeface="Times New Roman" panose="02020603050405020304" pitchFamily="18" charset="0"/>
              </a:rPr>
              <a:t>・</a:t>
            </a:r>
            <a:r>
              <a:rPr lang="en-US" altLang="ja-JP" sz="1500" dirty="0" err="1" smtClean="0">
                <a:latin typeface="Times New Roman" panose="02020603050405020304" pitchFamily="18" charset="0"/>
                <a:cs typeface="Times New Roman" panose="02020603050405020304" pitchFamily="18" charset="0"/>
              </a:rPr>
              <a:t>Hội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nghị</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hiệu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trưởng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các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trường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học</a:t>
            </a:r>
            <a:r>
              <a:rPr lang="en-US" altLang="ja-JP" sz="1500" dirty="0" smtClean="0">
                <a:latin typeface="Times New Roman" panose="02020603050405020304" pitchFamily="18" charset="0"/>
                <a:cs typeface="Times New Roman" panose="02020603050405020304" pitchFamily="18" charset="0"/>
              </a:rPr>
              <a:t> Việt –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lần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thứ</a:t>
            </a:r>
            <a:r>
              <a:rPr lang="en-US" altLang="ja-JP" sz="1500" dirty="0" smtClean="0">
                <a:latin typeface="Times New Roman" panose="02020603050405020304" pitchFamily="18" charset="0"/>
                <a:cs typeface="Times New Roman" panose="02020603050405020304" pitchFamily="18" charset="0"/>
              </a:rPr>
              <a:t> 1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2009,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Hà </a:t>
            </a:r>
            <a:r>
              <a:rPr lang="en-US" altLang="ja-JP" sz="1500" dirty="0" err="1" smtClean="0">
                <a:latin typeface="Times New Roman" panose="02020603050405020304" pitchFamily="18" charset="0"/>
                <a:cs typeface="Times New Roman" panose="02020603050405020304" pitchFamily="18" charset="0"/>
              </a:rPr>
              <a:t>Nội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lần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thứ</a:t>
            </a:r>
            <a:r>
              <a:rPr lang="en-US" altLang="ja-JP" sz="1500" dirty="0" smtClean="0">
                <a:latin typeface="Times New Roman" panose="02020603050405020304" pitchFamily="18" charset="0"/>
                <a:cs typeface="Times New Roman" panose="02020603050405020304" pitchFamily="18" charset="0"/>
              </a:rPr>
              <a:t> 2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2012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Kyoto), </a:t>
            </a:r>
            <a:r>
              <a:rPr lang="en-US" altLang="ja-JP" sz="1500" dirty="0" err="1" smtClean="0">
                <a:latin typeface="Times New Roman" panose="02020603050405020304" pitchFamily="18" charset="0"/>
                <a:cs typeface="Times New Roman" panose="02020603050405020304" pitchFamily="18" charset="0"/>
              </a:rPr>
              <a:t>lần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thứ</a:t>
            </a:r>
            <a:r>
              <a:rPr lang="en-US" altLang="ja-JP" sz="1500" dirty="0" smtClean="0">
                <a:latin typeface="Times New Roman" panose="02020603050405020304" pitchFamily="18" charset="0"/>
                <a:cs typeface="Times New Roman" panose="02020603050405020304" pitchFamily="18" charset="0"/>
              </a:rPr>
              <a:t> 3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2015, </a:t>
            </a:r>
            <a:r>
              <a:rPr lang="en-US" altLang="ja-JP" sz="1500" dirty="0" err="1" smtClean="0">
                <a:latin typeface="Times New Roman" panose="02020603050405020304" pitchFamily="18" charset="0"/>
                <a:cs typeface="Times New Roman" panose="02020603050405020304" pitchFamily="18" charset="0"/>
              </a:rPr>
              <a:t>tại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Đà</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Nẵng</a:t>
            </a:r>
            <a:r>
              <a:rPr lang="en-US" altLang="ja-JP" sz="1500" dirty="0" smtClean="0">
                <a:latin typeface="Times New Roman" panose="02020603050405020304" pitchFamily="18" charset="0"/>
                <a:cs typeface="Times New Roman" panose="02020603050405020304" pitchFamily="18" charset="0"/>
              </a:rPr>
              <a:t>)</a:t>
            </a:r>
            <a:endParaRPr lang="ja-JP" altLang="en-US" sz="1500" dirty="0">
              <a:latin typeface="Times New Roman" panose="02020603050405020304" pitchFamily="18" charset="0"/>
              <a:cs typeface="Times New Roman" panose="02020603050405020304" pitchFamily="18" charset="0"/>
            </a:endParaRPr>
          </a:p>
          <a:p>
            <a:r>
              <a:rPr lang="en-US" altLang="ja-JP" sz="1500" b="1" u="sng" dirty="0" smtClean="0">
                <a:latin typeface="Times New Roman" panose="02020603050405020304" pitchFamily="18" charset="0"/>
                <a:cs typeface="Times New Roman" panose="02020603050405020304" pitchFamily="18" charset="0"/>
              </a:rPr>
              <a:t>E. </a:t>
            </a:r>
            <a:r>
              <a:rPr lang="en-US" altLang="ja-JP" sz="1500" b="1" u="sng" dirty="0" err="1" smtClean="0">
                <a:latin typeface="Times New Roman" panose="02020603050405020304" pitchFamily="18" charset="0"/>
                <a:cs typeface="Times New Roman" panose="02020603050405020304" pitchFamily="18" charset="0"/>
              </a:rPr>
              <a:t>Giao</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lưu</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thể</a:t>
            </a:r>
            <a:r>
              <a:rPr lang="en-US" altLang="ja-JP" sz="1500" b="1" u="sng" dirty="0" smtClean="0">
                <a:latin typeface="Times New Roman" panose="02020603050405020304" pitchFamily="18" charset="0"/>
                <a:cs typeface="Times New Roman" panose="02020603050405020304" pitchFamily="18" charset="0"/>
              </a:rPr>
              <a:t> </a:t>
            </a:r>
            <a:r>
              <a:rPr lang="en-US" altLang="ja-JP" sz="1500" b="1" u="sng" dirty="0" err="1" smtClean="0">
                <a:latin typeface="Times New Roman" panose="02020603050405020304" pitchFamily="18" charset="0"/>
                <a:cs typeface="Times New Roman" panose="02020603050405020304" pitchFamily="18" charset="0"/>
              </a:rPr>
              <a:t>thao</a:t>
            </a:r>
            <a:endParaRPr lang="ja-JP" altLang="en-US" sz="1500" b="1" u="sng" dirty="0" smtClean="0">
              <a:latin typeface="Times New Roman" panose="02020603050405020304" pitchFamily="18" charset="0"/>
              <a:cs typeface="Times New Roman" panose="02020603050405020304" pitchFamily="18" charset="0"/>
            </a:endParaRPr>
          </a:p>
          <a:p>
            <a:r>
              <a:rPr lang="ja-JP" altLang="en-US" sz="1500" dirty="0" smtClean="0">
                <a:latin typeface="Times New Roman" panose="02020603050405020304" pitchFamily="18" charset="0"/>
                <a:cs typeface="Times New Roman" panose="02020603050405020304" pitchFamily="18" charset="0"/>
              </a:rPr>
              <a:t>・</a:t>
            </a:r>
            <a:r>
              <a:rPr lang="en-US" altLang="ja-JP" sz="1500" dirty="0" err="1" smtClean="0">
                <a:latin typeface="Times New Roman" panose="02020603050405020304" pitchFamily="18" charset="0"/>
                <a:cs typeface="Times New Roman" panose="02020603050405020304" pitchFamily="18" charset="0"/>
              </a:rPr>
              <a:t>Tiếp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vận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động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viên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thể</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thao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và</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quan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chức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Việt</a:t>
            </a:r>
            <a:r>
              <a:rPr lang="en-US" altLang="ja-JP" sz="1500" dirty="0" smtClean="0">
                <a:latin typeface="Times New Roman" panose="02020603050405020304" pitchFamily="18" charset="0"/>
                <a:cs typeface="Times New Roman" panose="02020603050405020304" pitchFamily="18" charset="0"/>
              </a:rPr>
              <a:t> Nam </a:t>
            </a:r>
            <a:r>
              <a:rPr lang="en-US" altLang="ja-JP" sz="1500" dirty="0" err="1" smtClean="0">
                <a:latin typeface="Times New Roman" panose="02020603050405020304" pitchFamily="18" charset="0"/>
                <a:cs typeface="Times New Roman" panose="02020603050405020304" pitchFamily="18" charset="0"/>
              </a:rPr>
              <a:t>hương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tới</a:t>
            </a:r>
            <a:r>
              <a:rPr lang="en-US" altLang="ja-JP" sz="1500" dirty="0" smtClean="0">
                <a:latin typeface="Times New Roman" panose="02020603050405020304" pitchFamily="18" charset="0"/>
                <a:cs typeface="Times New Roman" panose="02020603050405020304" pitchFamily="18" charset="0"/>
              </a:rPr>
              <a:t> Olympic </a:t>
            </a:r>
            <a:r>
              <a:rPr lang="en-US" altLang="ja-JP" sz="1500" dirty="0" err="1" smtClean="0">
                <a:latin typeface="Times New Roman" panose="02020603050405020304" pitchFamily="18" charset="0"/>
                <a:cs typeface="Times New Roman" panose="02020603050405020304" pitchFamily="18" charset="0"/>
              </a:rPr>
              <a:t>và</a:t>
            </a:r>
            <a:r>
              <a:rPr lang="en-US" altLang="ja-JP" sz="1500" dirty="0" smtClean="0">
                <a:latin typeface="Times New Roman" panose="02020603050405020304" pitchFamily="18" charset="0"/>
                <a:cs typeface="Times New Roman" panose="02020603050405020304" pitchFamily="18" charset="0"/>
              </a:rPr>
              <a:t> Paralympic Tokyo 2020.</a:t>
            </a:r>
          </a:p>
          <a:p>
            <a:r>
              <a:rPr lang="ja-JP" altLang="en-US" sz="1500" dirty="0" smtClean="0">
                <a:latin typeface="Times New Roman" panose="02020603050405020304" pitchFamily="18" charset="0"/>
                <a:cs typeface="Times New Roman" panose="02020603050405020304" pitchFamily="18" charset="0"/>
              </a:rPr>
              <a:t>・</a:t>
            </a:r>
            <a:r>
              <a:rPr lang="en-US" altLang="ja-JP" sz="1500" dirty="0" err="1" smtClean="0">
                <a:latin typeface="Times New Roman" panose="02020603050405020304" pitchFamily="18" charset="0"/>
                <a:cs typeface="Times New Roman" panose="02020603050405020304" pitchFamily="18" charset="0"/>
              </a:rPr>
              <a:t>Giao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lưu</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giữa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công</a:t>
            </a:r>
            <a:r>
              <a:rPr lang="en-US" altLang="ja-JP" sz="1500" dirty="0" smtClean="0">
                <a:latin typeface="Times New Roman" panose="02020603050405020304" pitchFamily="18" charset="0"/>
                <a:cs typeface="Times New Roman" panose="02020603050405020304" pitchFamily="18" charset="0"/>
              </a:rPr>
              <a:t> ty </a:t>
            </a:r>
            <a:r>
              <a:rPr lang="en-US" altLang="ja-JP" sz="1500" dirty="0" err="1" smtClean="0">
                <a:latin typeface="Times New Roman" panose="02020603050405020304" pitchFamily="18" charset="0"/>
                <a:cs typeface="Times New Roman" panose="02020603050405020304" pitchFamily="18" charset="0"/>
              </a:rPr>
              <a:t>tư</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nhân</a:t>
            </a:r>
            <a:r>
              <a:rPr lang="ja-JP" altLang="en-US"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và</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các</a:t>
            </a:r>
            <a:r>
              <a:rPr lang="en-US" altLang="ja-JP" sz="1500" dirty="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chính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quyền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địa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phương</a:t>
            </a:r>
            <a:r>
              <a:rPr lang="en-US" altLang="ja-JP" sz="1500" dirty="0" smtClean="0">
                <a:latin typeface="Times New Roman" panose="02020603050405020304" pitchFamily="18" charset="0"/>
                <a:cs typeface="Times New Roman" panose="02020603050405020304" pitchFamily="18" charset="0"/>
              </a:rPr>
              <a:t> 2 </a:t>
            </a:r>
            <a:r>
              <a:rPr lang="en-US" altLang="ja-JP" sz="1500" dirty="0" err="1" smtClean="0">
                <a:latin typeface="Times New Roman" panose="02020603050405020304" pitchFamily="18" charset="0"/>
                <a:cs typeface="Times New Roman" panose="02020603050405020304" pitchFamily="18" charset="0"/>
              </a:rPr>
              <a:t>nước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ngày</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càng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mở</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rọng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Ví</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dụ</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Liên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đoàn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bóng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đá</a:t>
            </a:r>
            <a:r>
              <a:rPr lang="en-US" altLang="ja-JP" sz="1500" dirty="0" smtClean="0">
                <a:latin typeface="Times New Roman" panose="02020603050405020304" pitchFamily="18" charset="0"/>
                <a:cs typeface="Times New Roman" panose="02020603050405020304" pitchFamily="18" charset="0"/>
              </a:rPr>
              <a:t> Việt Nam (VFF) </a:t>
            </a:r>
            <a:r>
              <a:rPr lang="en-US" altLang="ja-JP" sz="1500" dirty="0" err="1" smtClean="0">
                <a:latin typeface="Times New Roman" panose="02020603050405020304" pitchFamily="18" charset="0"/>
                <a:cs typeface="Times New Roman" panose="02020603050405020304" pitchFamily="18" charset="0"/>
              </a:rPr>
              <a:t>ký</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kết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hợp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tác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với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Hiệp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bóng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đá</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 (JFA) (</a:t>
            </a:r>
            <a:r>
              <a:rPr lang="en-US" altLang="ja-JP" sz="1500" dirty="0" err="1" smtClean="0">
                <a:latin typeface="Times New Roman" panose="02020603050405020304" pitchFamily="18" charset="0"/>
                <a:cs typeface="Times New Roman" panose="02020603050405020304" pitchFamily="18" charset="0"/>
              </a:rPr>
              <a:t>năm</a:t>
            </a:r>
            <a:r>
              <a:rPr lang="en-US" altLang="ja-JP" sz="1500" dirty="0" smtClean="0">
                <a:latin typeface="Times New Roman" panose="02020603050405020304" pitchFamily="18" charset="0"/>
                <a:cs typeface="Times New Roman" panose="02020603050405020304" pitchFamily="18" charset="0"/>
              </a:rPr>
              <a:t> 2014). </a:t>
            </a:r>
            <a:r>
              <a:rPr lang="en-US" altLang="ja-JP" sz="1500" dirty="0" err="1" smtClean="0">
                <a:latin typeface="Times New Roman" panose="02020603050405020304" pitchFamily="18" charset="0"/>
                <a:cs typeface="Times New Roman" panose="02020603050405020304" pitchFamily="18" charset="0"/>
              </a:rPr>
              <a:t>Các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doanh</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nghiệp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Nhật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Bản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cũng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ký</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kết</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hợp</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đồng</a:t>
            </a:r>
            <a:r>
              <a:rPr lang="en-US" altLang="ja-JP" sz="1500" dirty="0" smtClean="0">
                <a:latin typeface="Times New Roman" panose="02020603050405020304" pitchFamily="18" charset="0"/>
                <a:cs typeface="Times New Roman" panose="02020603050405020304" pitchFamily="18" charset="0"/>
              </a:rPr>
              <a:t> tài </a:t>
            </a:r>
            <a:r>
              <a:rPr lang="en-US" altLang="ja-JP" sz="1500" dirty="0" err="1" smtClean="0">
                <a:latin typeface="Times New Roman" panose="02020603050405020304" pitchFamily="18" charset="0"/>
                <a:cs typeface="Times New Roman" panose="02020603050405020304" pitchFamily="18" charset="0"/>
              </a:rPr>
              <a:t>trợ</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với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các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tuyển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chuyên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nghiệp</a:t>
            </a:r>
            <a:r>
              <a:rPr lang="en-US" altLang="ja-JP" sz="1500" dirty="0" smtClean="0">
                <a:latin typeface="Times New Roman" panose="02020603050405020304" pitchFamily="18" charset="0"/>
                <a:cs typeface="Times New Roman" panose="02020603050405020304" pitchFamily="18" charset="0"/>
              </a:rPr>
              <a:t> hay </a:t>
            </a:r>
            <a:r>
              <a:rPr lang="en-US" altLang="ja-JP" sz="1500" dirty="0" err="1" smtClean="0">
                <a:latin typeface="Times New Roman" panose="02020603050405020304" pitchFamily="18" charset="0"/>
                <a:cs typeface="Times New Roman" panose="02020603050405020304" pitchFamily="18" charset="0"/>
              </a:rPr>
              <a:t>đội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tuyển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quốc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gia</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của</a:t>
            </a:r>
            <a:r>
              <a:rPr lang="en-US" altLang="ja-JP" sz="1500" dirty="0" smtClean="0">
                <a:latin typeface="Times New Roman" panose="02020603050405020304" pitchFamily="18" charset="0"/>
                <a:cs typeface="Times New Roman" panose="02020603050405020304" pitchFamily="18" charset="0"/>
              </a:rPr>
              <a:t> Việt Nam (</a:t>
            </a:r>
            <a:r>
              <a:rPr lang="en-US" altLang="ja-JP" sz="1500" dirty="0" err="1" smtClean="0">
                <a:latin typeface="Times New Roman" panose="02020603050405020304" pitchFamily="18" charset="0"/>
                <a:cs typeface="Times New Roman" panose="02020603050405020304" pitchFamily="18" charset="0"/>
              </a:rPr>
              <a:t>Công</a:t>
            </a:r>
            <a:r>
              <a:rPr lang="en-US" altLang="ja-JP" sz="1500" dirty="0" smtClean="0">
                <a:latin typeface="Times New Roman" panose="02020603050405020304" pitchFamily="18" charset="0"/>
                <a:cs typeface="Times New Roman" panose="02020603050405020304" pitchFamily="18" charset="0"/>
              </a:rPr>
              <a:t> ty Suzuki: tài </a:t>
            </a:r>
            <a:r>
              <a:rPr lang="en-US" altLang="ja-JP" sz="1500" dirty="0" err="1" smtClean="0">
                <a:latin typeface="Times New Roman" panose="02020603050405020304" pitchFamily="18" charset="0"/>
                <a:cs typeface="Times New Roman" panose="02020603050405020304" pitchFamily="18" charset="0"/>
              </a:rPr>
              <a:t>trợ</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cho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tuyển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quốc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gia</a:t>
            </a:r>
            <a:r>
              <a:rPr lang="en-US" altLang="ja-JP" sz="1500" dirty="0" smtClean="0">
                <a:latin typeface="Times New Roman" panose="02020603050405020304" pitchFamily="18" charset="0"/>
                <a:cs typeface="Times New Roman" panose="02020603050405020304" pitchFamily="18" charset="0"/>
              </a:rPr>
              <a:t> ; </a:t>
            </a:r>
            <a:r>
              <a:rPr lang="en-US" altLang="ja-JP" sz="1500" dirty="0" err="1" smtClean="0">
                <a:latin typeface="Times New Roman" panose="02020603050405020304" pitchFamily="18" charset="0"/>
                <a:cs typeface="Times New Roman" panose="02020603050405020304" pitchFamily="18" charset="0"/>
              </a:rPr>
              <a:t>Công</a:t>
            </a:r>
            <a:r>
              <a:rPr lang="en-US" altLang="ja-JP" sz="1500" dirty="0" smtClean="0">
                <a:latin typeface="Times New Roman" panose="02020603050405020304" pitchFamily="18" charset="0"/>
                <a:cs typeface="Times New Roman" panose="02020603050405020304" pitchFamily="18" charset="0"/>
              </a:rPr>
              <a:t> ty Yamaha: tài </a:t>
            </a:r>
            <a:r>
              <a:rPr lang="en-US" altLang="ja-JP" sz="1500" dirty="0" err="1" smtClean="0">
                <a:latin typeface="Times New Roman" panose="02020603050405020304" pitchFamily="18" charset="0"/>
                <a:cs typeface="Times New Roman" panose="02020603050405020304" pitchFamily="18" charset="0"/>
              </a:rPr>
              <a:t>trợ</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cho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đội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tuyển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quốc</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gia</a:t>
            </a:r>
            <a:r>
              <a:rPr lang="en-US" altLang="ja-JP" sz="1500" dirty="0" smtClean="0">
                <a:latin typeface="Times New Roman" panose="02020603050405020304" pitchFamily="18" charset="0"/>
                <a:cs typeface="Times New Roman" panose="02020603050405020304" pitchFamily="18" charset="0"/>
              </a:rPr>
              <a:t> Việt Nam; </a:t>
            </a:r>
            <a:r>
              <a:rPr lang="en-US" altLang="ja-JP" sz="1500" dirty="0" err="1" smtClean="0">
                <a:latin typeface="Times New Roman" panose="02020603050405020304" pitchFamily="18" charset="0"/>
                <a:cs typeface="Times New Roman" panose="02020603050405020304" pitchFamily="18" charset="0"/>
              </a:rPr>
              <a:t>công</a:t>
            </a:r>
            <a:r>
              <a:rPr lang="en-US" altLang="ja-JP" sz="1500" dirty="0" smtClean="0">
                <a:latin typeface="Times New Roman" panose="02020603050405020304" pitchFamily="18" charset="0"/>
                <a:cs typeface="Times New Roman" panose="02020603050405020304" pitchFamily="18" charset="0"/>
              </a:rPr>
              <a:t> ty Toyota: tài </a:t>
            </a:r>
            <a:r>
              <a:rPr lang="en-US" altLang="ja-JP" sz="1500" dirty="0" err="1" smtClean="0">
                <a:latin typeface="Times New Roman" panose="02020603050405020304" pitchFamily="18" charset="0"/>
                <a:cs typeface="Times New Roman" panose="02020603050405020304" pitchFamily="18" charset="0"/>
              </a:rPr>
              <a:t>trợ</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cho</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Giải</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bóng</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đá</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chuyên</a:t>
            </a:r>
            <a:r>
              <a:rPr lang="en-US" altLang="ja-JP" sz="1500" dirty="0" smtClean="0">
                <a:latin typeface="Times New Roman" panose="02020603050405020304" pitchFamily="18" charset="0"/>
                <a:cs typeface="Times New Roman" panose="02020603050405020304" pitchFamily="18" charset="0"/>
              </a:rPr>
              <a:t> </a:t>
            </a:r>
            <a:r>
              <a:rPr lang="en-US" altLang="ja-JP" sz="1500" dirty="0" err="1" smtClean="0">
                <a:latin typeface="Times New Roman" panose="02020603050405020304" pitchFamily="18" charset="0"/>
                <a:cs typeface="Times New Roman" panose="02020603050405020304" pitchFamily="18" charset="0"/>
              </a:rPr>
              <a:t>nghiệp</a:t>
            </a:r>
            <a:r>
              <a:rPr lang="en-US" altLang="ja-JP" sz="1500" dirty="0" smtClean="0">
                <a:latin typeface="Times New Roman" panose="02020603050405020304" pitchFamily="18" charset="0"/>
                <a:cs typeface="Times New Roman" panose="02020603050405020304" pitchFamily="18" charset="0"/>
              </a:rPr>
              <a:t> V-league).</a:t>
            </a:r>
            <a:endParaRPr lang="ja-JP" altLang="en-US" sz="1500" dirty="0" smtClean="0">
              <a:latin typeface="Times New Roman" panose="02020603050405020304" pitchFamily="18" charset="0"/>
              <a:cs typeface="Times New Roman" panose="02020603050405020304" pitchFamily="18" charset="0"/>
            </a:endParaRPr>
          </a:p>
        </p:txBody>
      </p:sp>
      <p:pic>
        <p:nvPicPr>
          <p:cNvPr id="6" name="Picture 3" descr="C:\Users\a21380\Desktop\1. JAPAN- VIET NA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052" y="0"/>
            <a:ext cx="1069108" cy="804357"/>
          </a:xfrm>
          <a:prstGeom prst="rect">
            <a:avLst/>
          </a:prstGeom>
          <a:noFill/>
          <a:extLst>
            <a:ext uri="{909E8E84-426E-40DD-AFC4-6F175D3DCCD1}">
              <a14:hiddenFill xmlns:a14="http://schemas.microsoft.com/office/drawing/2010/main">
                <a:solidFill>
                  <a:srgbClr val="FFFFFF"/>
                </a:solidFill>
              </a14:hiddenFill>
            </a:ext>
          </a:extLst>
        </p:spPr>
      </p:pic>
      <p:sp>
        <p:nvSpPr>
          <p:cNvPr id="7" name="タイトル 1"/>
          <p:cNvSpPr txBox="1">
            <a:spLocks/>
          </p:cNvSpPr>
          <p:nvPr/>
        </p:nvSpPr>
        <p:spPr>
          <a:xfrm>
            <a:off x="0" y="0"/>
            <a:ext cx="9144000" cy="476250"/>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u="sng" smtClean="0">
                <a:latin typeface="Times New Roman" pitchFamily="18" charset="0"/>
                <a:cs typeface="Times New Roman" pitchFamily="18" charset="0"/>
              </a:rPr>
              <a:t>2. Hiện trạng mối quan hệ Nhật Bản – Việt Nam</a:t>
            </a:r>
            <a:endParaRPr lang="ja-JP" altLang="en-US" sz="2800" u="sng" dirty="0" smtClean="0">
              <a:latin typeface="Times New Roman" pitchFamily="18" charset="0"/>
              <a:cs typeface="Times New Roman" pitchFamily="18" charset="0"/>
            </a:endParaRPr>
          </a:p>
        </p:txBody>
      </p:sp>
      <p:sp>
        <p:nvSpPr>
          <p:cNvPr id="3" name="スライド番号プレースホルダー 2"/>
          <p:cNvSpPr>
            <a:spLocks noGrp="1"/>
          </p:cNvSpPr>
          <p:nvPr>
            <p:ph type="sldNum" sz="quarter" idx="12"/>
          </p:nvPr>
        </p:nvSpPr>
        <p:spPr>
          <a:xfrm>
            <a:off x="6974904" y="6525344"/>
            <a:ext cx="2133600" cy="365125"/>
          </a:xfrm>
        </p:spPr>
        <p:txBody>
          <a:bodyPr/>
          <a:lstStyle/>
          <a:p>
            <a:fld id="{97366511-FB1F-40B0-BC3A-50116A76F735}" type="slidenum">
              <a:rPr kumimoji="1" lang="ja-JP" altLang="en-US" smtClean="0">
                <a:solidFill>
                  <a:schemeClr val="tx1"/>
                </a:solidFill>
              </a:rPr>
              <a:t>6</a:t>
            </a:fld>
            <a:endParaRPr kumimoji="1" lang="ja-JP" altLang="en-US" dirty="0">
              <a:solidFill>
                <a:schemeClr val="tx1"/>
              </a:solidFill>
            </a:endParaRPr>
          </a:p>
        </p:txBody>
      </p:sp>
    </p:spTree>
    <p:extLst>
      <p:ext uri="{BB962C8B-B14F-4D97-AF65-F5344CB8AC3E}">
        <p14:creationId xmlns:p14="http://schemas.microsoft.com/office/powerpoint/2010/main" val="389907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1589" y="479403"/>
            <a:ext cx="9144000" cy="400110"/>
          </a:xfrm>
          <a:prstGeom prst="rect">
            <a:avLst/>
          </a:prstGeom>
          <a:noFill/>
          <a:ln>
            <a:noFill/>
          </a:ln>
        </p:spPr>
        <p:txBody>
          <a:bodyPr wrap="square" rtlCol="0">
            <a:spAutoFit/>
          </a:bodyPr>
          <a:lstStyle/>
          <a:p>
            <a:r>
              <a:rPr lang="en-US" altLang="ja-JP" sz="2000" b="1" dirty="0" smtClean="0">
                <a:latin typeface="Times New Roman" panose="02020603050405020304" pitchFamily="18" charset="0"/>
                <a:cs typeface="Times New Roman" panose="02020603050405020304" pitchFamily="18" charset="0"/>
              </a:rPr>
              <a:t>(6) </a:t>
            </a:r>
            <a:r>
              <a:rPr lang="en-US" altLang="ja-JP" sz="2000" b="1" dirty="0" err="1" smtClean="0">
                <a:latin typeface="Times New Roman" panose="02020603050405020304" pitchFamily="18" charset="0"/>
                <a:cs typeface="Times New Roman" panose="02020603050405020304" pitchFamily="18" charset="0"/>
              </a:rPr>
              <a:t>Hỗ</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trợ</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cải</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cách</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hệ</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thống</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chính</a:t>
            </a:r>
            <a:r>
              <a:rPr lang="en-US" altLang="ja-JP" sz="2000" b="1" dirty="0" smtClean="0">
                <a:latin typeface="Times New Roman" panose="02020603050405020304" pitchFamily="18" charset="0"/>
                <a:cs typeface="Times New Roman" panose="02020603050405020304" pitchFamily="18" charset="0"/>
              </a:rPr>
              <a:t> </a:t>
            </a:r>
            <a:r>
              <a:rPr lang="en-US" altLang="ja-JP" sz="2000" b="1" dirty="0" err="1" smtClean="0">
                <a:latin typeface="Times New Roman" panose="02020603050405020304" pitchFamily="18" charset="0"/>
                <a:cs typeface="Times New Roman" panose="02020603050405020304" pitchFamily="18" charset="0"/>
              </a:rPr>
              <a:t>trị</a:t>
            </a:r>
            <a:r>
              <a:rPr lang="en-US" altLang="ja-JP" sz="2000" b="1" dirty="0" smtClean="0">
                <a:latin typeface="Times New Roman" panose="02020603050405020304" pitchFamily="18" charset="0"/>
                <a:cs typeface="Times New Roman" panose="02020603050405020304" pitchFamily="18" charset="0"/>
              </a:rPr>
              <a:t> ở Việt Nam </a:t>
            </a:r>
          </a:p>
        </p:txBody>
      </p:sp>
      <p:sp>
        <p:nvSpPr>
          <p:cNvPr id="6" name="正方形/長方形 5"/>
          <p:cNvSpPr/>
          <p:nvPr/>
        </p:nvSpPr>
        <p:spPr bwMode="auto">
          <a:xfrm>
            <a:off x="32924" y="840322"/>
            <a:ext cx="9095448" cy="2117441"/>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eaLnBrk="0" fontAlgn="base" hangingPunct="0">
              <a:spcBef>
                <a:spcPct val="0"/>
              </a:spcBef>
              <a:spcAft>
                <a:spcPct val="0"/>
              </a:spcAft>
            </a:pPr>
            <a:r>
              <a:rPr kumimoji="0" lang="en-US" altLang="ja-JP" sz="1200" b="1" u="sng" dirty="0" err="1" smtClean="0">
                <a:solidFill>
                  <a:srgbClr val="000000"/>
                </a:solidFill>
                <a:latin typeface="Times New Roman" panose="02020603050405020304" pitchFamily="18" charset="0"/>
                <a:cs typeface="Times New Roman" panose="02020603050405020304" pitchFamily="18" charset="0"/>
              </a:rPr>
              <a:t>Bối</a:t>
            </a:r>
            <a:r>
              <a:rPr kumimoji="0" lang="en-US" altLang="ja-JP" sz="1200" b="1" u="sng" dirty="0" smtClean="0">
                <a:solidFill>
                  <a:srgbClr val="000000"/>
                </a:solidFill>
                <a:latin typeface="Times New Roman" panose="02020603050405020304" pitchFamily="18" charset="0"/>
                <a:cs typeface="Times New Roman" panose="02020603050405020304" pitchFamily="18" charset="0"/>
              </a:rPr>
              <a:t> </a:t>
            </a:r>
            <a:r>
              <a:rPr kumimoji="0" lang="en-US" altLang="ja-JP" sz="1200" b="1" u="sng" dirty="0" err="1" smtClean="0">
                <a:solidFill>
                  <a:srgbClr val="000000"/>
                </a:solidFill>
                <a:latin typeface="Times New Roman" panose="02020603050405020304" pitchFamily="18" charset="0"/>
                <a:cs typeface="Times New Roman" panose="02020603050405020304" pitchFamily="18" charset="0"/>
              </a:rPr>
              <a:t>cảnh</a:t>
            </a:r>
            <a:endParaRPr kumimoji="0" lang="en-US" altLang="ja-JP" sz="1200" b="1" u="sng" dirty="0">
              <a:solidFill>
                <a:srgbClr val="000000"/>
              </a:solidFill>
              <a:latin typeface="Times New Roman" panose="02020603050405020304" pitchFamily="18" charset="0"/>
              <a:cs typeface="Times New Roman" panose="02020603050405020304" pitchFamily="18" charset="0"/>
            </a:endParaRPr>
          </a:p>
          <a:p>
            <a:pPr marL="285750" indent="-285750" algn="just" eaLnBrk="0" fontAlgn="base" hangingPunct="0">
              <a:spcBef>
                <a:spcPct val="0"/>
              </a:spcBef>
              <a:spcAft>
                <a:spcPct val="0"/>
              </a:spcAft>
              <a:buFont typeface="Wingdings" panose="05000000000000000000" pitchFamily="2" charset="2"/>
              <a:buChar char="l"/>
            </a:pPr>
            <a:r>
              <a:rPr lang="en-US" altLang="ja-JP" sz="1100" dirty="0" err="1" smtClean="0">
                <a:latin typeface="Times New Roman" panose="02020603050405020304" pitchFamily="18" charset="0"/>
                <a:cs typeface="Times New Roman" panose="02020603050405020304" pitchFamily="18" charset="0"/>
              </a:rPr>
              <a:t>Tháng</a:t>
            </a:r>
            <a:r>
              <a:rPr lang="en-US" altLang="ja-JP" sz="1100" dirty="0" smtClean="0">
                <a:latin typeface="Times New Roman" panose="02020603050405020304" pitchFamily="18" charset="0"/>
                <a:cs typeface="Times New Roman" panose="02020603050405020304" pitchFamily="18" charset="0"/>
              </a:rPr>
              <a:t> 1 </a:t>
            </a:r>
            <a:r>
              <a:rPr lang="en-US" altLang="ja-JP" sz="1100" dirty="0" err="1" smtClean="0">
                <a:latin typeface="Times New Roman" panose="02020603050405020304" pitchFamily="18" charset="0"/>
                <a:cs typeface="Times New Roman" panose="02020603050405020304" pitchFamily="18" charset="0"/>
              </a:rPr>
              <a:t>năm</a:t>
            </a:r>
            <a:r>
              <a:rPr lang="en-US" altLang="ja-JP" sz="1100" dirty="0" smtClean="0">
                <a:latin typeface="Times New Roman" panose="02020603050405020304" pitchFamily="18" charset="0"/>
                <a:cs typeface="Times New Roman" panose="02020603050405020304" pitchFamily="18" charset="0"/>
              </a:rPr>
              <a:t> 2016, </a:t>
            </a:r>
            <a:r>
              <a:rPr lang="en-US" altLang="ja-JP" sz="1100" dirty="0" err="1" smtClean="0">
                <a:latin typeface="Times New Roman" panose="02020603050405020304" pitchFamily="18" charset="0"/>
                <a:cs typeface="Times New Roman" panose="02020603050405020304" pitchFamily="18" charset="0"/>
              </a:rPr>
              <a:t>tại</a:t>
            </a:r>
            <a:r>
              <a:rPr lang="en-US" altLang="ja-JP" sz="1100" dirty="0" smtClean="0">
                <a:latin typeface="Times New Roman" panose="02020603050405020304" pitchFamily="18" charset="0"/>
                <a:cs typeface="Times New Roman" panose="02020603050405020304" pitchFamily="18" charset="0"/>
              </a:rPr>
              <a:t> </a:t>
            </a:r>
            <a:r>
              <a:rPr lang="en-US" altLang="ja-JP" sz="1100" dirty="0" err="1" smtClean="0">
                <a:latin typeface="Times New Roman" panose="02020603050405020304" pitchFamily="18" charset="0"/>
                <a:cs typeface="Times New Roman" panose="02020603050405020304" pitchFamily="18" charset="0"/>
              </a:rPr>
              <a:t>Đại</a:t>
            </a:r>
            <a:r>
              <a:rPr lang="en-US" altLang="ja-JP" sz="1100" dirty="0" smtClean="0">
                <a:latin typeface="Times New Roman" panose="02020603050405020304" pitchFamily="18" charset="0"/>
                <a:cs typeface="Times New Roman" panose="02020603050405020304" pitchFamily="18" charset="0"/>
              </a:rPr>
              <a:t> </a:t>
            </a:r>
            <a:r>
              <a:rPr lang="en-US" altLang="ja-JP" sz="1100" dirty="0" err="1" smtClean="0">
                <a:latin typeface="Times New Roman" panose="02020603050405020304" pitchFamily="18" charset="0"/>
                <a:cs typeface="Times New Roman" panose="02020603050405020304" pitchFamily="18" charset="0"/>
              </a:rPr>
              <a:t>hội</a:t>
            </a:r>
            <a:r>
              <a:rPr lang="en-US" altLang="ja-JP" sz="1100" dirty="0" smtClean="0">
                <a:latin typeface="Times New Roman" panose="02020603050405020304" pitchFamily="18" charset="0"/>
                <a:cs typeface="Times New Roman" panose="02020603050405020304" pitchFamily="18" charset="0"/>
              </a:rPr>
              <a:t> </a:t>
            </a:r>
            <a:r>
              <a:rPr lang="en-US" altLang="ja-JP" sz="1100" dirty="0" err="1" smtClean="0">
                <a:latin typeface="Times New Roman" panose="02020603050405020304" pitchFamily="18" charset="0"/>
                <a:cs typeface="Times New Roman" panose="02020603050405020304" pitchFamily="18" charset="0"/>
              </a:rPr>
              <a:t>lần</a:t>
            </a:r>
            <a:r>
              <a:rPr lang="en-US" altLang="ja-JP" sz="1100" dirty="0" smtClean="0">
                <a:latin typeface="Times New Roman" panose="02020603050405020304" pitchFamily="18" charset="0"/>
                <a:cs typeface="Times New Roman" panose="02020603050405020304" pitchFamily="18" charset="0"/>
              </a:rPr>
              <a:t> </a:t>
            </a:r>
            <a:r>
              <a:rPr lang="en-US" altLang="ja-JP" sz="1100" dirty="0" err="1" smtClean="0">
                <a:latin typeface="Times New Roman" panose="02020603050405020304" pitchFamily="18" charset="0"/>
                <a:cs typeface="Times New Roman" panose="02020603050405020304" pitchFamily="18" charset="0"/>
              </a:rPr>
              <a:t>thứ</a:t>
            </a:r>
            <a:r>
              <a:rPr lang="en-US" altLang="ja-JP" sz="1100" dirty="0" smtClean="0">
                <a:latin typeface="Times New Roman" panose="02020603050405020304" pitchFamily="18" charset="0"/>
                <a:cs typeface="Times New Roman" panose="02020603050405020304" pitchFamily="18" charset="0"/>
              </a:rPr>
              <a:t> 12 </a:t>
            </a:r>
            <a:r>
              <a:rPr lang="en-US" altLang="ja-JP" sz="1100" dirty="0" err="1" smtClean="0">
                <a:latin typeface="Times New Roman" panose="02020603050405020304" pitchFamily="18" charset="0"/>
                <a:cs typeface="Times New Roman" panose="02020603050405020304" pitchFamily="18" charset="0"/>
              </a:rPr>
              <a:t>Đảng</a:t>
            </a:r>
            <a:r>
              <a:rPr lang="en-US" altLang="ja-JP" sz="1100" dirty="0" smtClean="0">
                <a:latin typeface="Times New Roman" panose="02020603050405020304" pitchFamily="18" charset="0"/>
                <a:cs typeface="Times New Roman" panose="02020603050405020304" pitchFamily="18" charset="0"/>
              </a:rPr>
              <a:t> </a:t>
            </a:r>
            <a:r>
              <a:rPr lang="en-US" altLang="ja-JP" sz="1100" dirty="0" err="1" smtClean="0">
                <a:latin typeface="Times New Roman" panose="02020603050405020304" pitchFamily="18" charset="0"/>
                <a:cs typeface="Times New Roman" panose="02020603050405020304" pitchFamily="18" charset="0"/>
              </a:rPr>
              <a:t>Cộng</a:t>
            </a:r>
            <a:r>
              <a:rPr lang="en-US" altLang="ja-JP" sz="1100" dirty="0" smtClean="0">
                <a:latin typeface="Times New Roman" panose="02020603050405020304" pitchFamily="18" charset="0"/>
                <a:cs typeface="Times New Roman" panose="02020603050405020304" pitchFamily="18" charset="0"/>
              </a:rPr>
              <a:t> </a:t>
            </a:r>
            <a:r>
              <a:rPr lang="en-US" altLang="ja-JP" sz="1100" dirty="0" err="1" smtClean="0">
                <a:latin typeface="Times New Roman" panose="02020603050405020304" pitchFamily="18" charset="0"/>
                <a:cs typeface="Times New Roman" panose="02020603050405020304" pitchFamily="18" charset="0"/>
              </a:rPr>
              <a:t>sản</a:t>
            </a:r>
            <a:r>
              <a:rPr lang="en-US" altLang="ja-JP" sz="1100" dirty="0" smtClean="0">
                <a:latin typeface="Times New Roman" panose="02020603050405020304" pitchFamily="18" charset="0"/>
                <a:cs typeface="Times New Roman" panose="02020603050405020304" pitchFamily="18" charset="0"/>
              </a:rPr>
              <a:t> Việt Nam </a:t>
            </a:r>
            <a:r>
              <a:rPr lang="en-US" altLang="ja-JP" sz="1100" dirty="0" err="1" smtClean="0">
                <a:latin typeface="Times New Roman" panose="02020603050405020304" pitchFamily="18" charset="0"/>
                <a:cs typeface="Times New Roman" panose="02020603050405020304" pitchFamily="18" charset="0"/>
              </a:rPr>
              <a:t>đã</a:t>
            </a:r>
            <a:r>
              <a:rPr lang="en-US" altLang="ja-JP" sz="1100" dirty="0" smtClean="0">
                <a:latin typeface="Times New Roman" panose="02020603050405020304" pitchFamily="18" charset="0"/>
                <a:cs typeface="Times New Roman" panose="02020603050405020304" pitchFamily="18" charset="0"/>
              </a:rPr>
              <a:t> </a:t>
            </a:r>
            <a:r>
              <a:rPr lang="en-US" altLang="ja-JP" sz="1100" dirty="0" err="1" smtClean="0">
                <a:latin typeface="Times New Roman" panose="02020603050405020304" pitchFamily="18" charset="0"/>
                <a:cs typeface="Times New Roman" panose="02020603050405020304" pitchFamily="18" charset="0"/>
              </a:rPr>
              <a:t>đưa</a:t>
            </a:r>
            <a:r>
              <a:rPr lang="en-US" altLang="ja-JP" sz="1100" dirty="0" smtClean="0">
                <a:latin typeface="Times New Roman" panose="02020603050405020304" pitchFamily="18" charset="0"/>
                <a:cs typeface="Times New Roman" panose="02020603050405020304" pitchFamily="18" charset="0"/>
              </a:rPr>
              <a:t> </a:t>
            </a:r>
            <a:r>
              <a:rPr lang="en-US" altLang="ja-JP" sz="1100" dirty="0" err="1" smtClean="0">
                <a:latin typeface="Times New Roman" panose="02020603050405020304" pitchFamily="18" charset="0"/>
                <a:cs typeface="Times New Roman" panose="02020603050405020304" pitchFamily="18" charset="0"/>
              </a:rPr>
              <a:t>ra</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Nghị</a:t>
            </a:r>
            <a:r>
              <a:rPr lang="en-US" sz="1100" dirty="0" smtClean="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quyết</a:t>
            </a:r>
            <a:r>
              <a:rPr lang="en-US" sz="1100" dirty="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gồm</a:t>
            </a:r>
            <a:r>
              <a:rPr lang="en-US" sz="1100" dirty="0" smtClean="0">
                <a:latin typeface="Times New Roman" panose="02020603050405020304" pitchFamily="18" charset="0"/>
                <a:cs typeface="Times New Roman" panose="02020603050405020304" pitchFamily="18" charset="0"/>
              </a:rPr>
              <a:t> </a:t>
            </a:r>
            <a:r>
              <a:rPr lang="en-US" sz="1100" u="sng" dirty="0" smtClean="0">
                <a:latin typeface="Times New Roman" panose="02020603050405020304" pitchFamily="18" charset="0"/>
                <a:cs typeface="Times New Roman" panose="02020603050405020304" pitchFamily="18" charset="0"/>
              </a:rPr>
              <a:t>“</a:t>
            </a:r>
            <a:r>
              <a:rPr lang="en-US" sz="1100" u="sng" dirty="0" err="1" smtClean="0">
                <a:latin typeface="Times New Roman" panose="02020603050405020304" pitchFamily="18" charset="0"/>
                <a:cs typeface="Times New Roman" panose="02020603050405020304" pitchFamily="18" charset="0"/>
              </a:rPr>
              <a:t>sáu</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nhiệm</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vụ</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trọng</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tâm</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trong</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đó</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có</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cải</a:t>
            </a:r>
            <a:r>
              <a:rPr lang="en-US" sz="1100" u="sng" dirty="0" smtClean="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cách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tổ</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chức</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bộ</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máy</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của</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cả</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hệ</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thống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chính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trị</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tinh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gọn</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hoạt</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động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hiệu</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lực</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hiệu</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quả</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đẩy</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mạnh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đấu</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tranh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phòng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chống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tham</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nhũng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lãng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phí</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quan</a:t>
            </a:r>
            <a:r>
              <a:rPr lang="en-US" sz="1100" u="sng" dirty="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liêu</a:t>
            </a:r>
            <a:r>
              <a:rPr lang="en-US" sz="1100" dirty="0" smtClean="0">
                <a:latin typeface="Times New Roman" panose="02020603050405020304" pitchFamily="18" charset="0"/>
                <a:cs typeface="Times New Roman" panose="02020603050405020304" pitchFamily="18" charset="0"/>
              </a:rPr>
              <a:t>”. </a:t>
            </a:r>
          </a:p>
          <a:p>
            <a:pPr marL="285750" indent="-285750" algn="just" eaLnBrk="0" fontAlgn="base" hangingPunct="0">
              <a:spcBef>
                <a:spcPct val="0"/>
              </a:spcBef>
              <a:spcAft>
                <a:spcPct val="0"/>
              </a:spcAft>
              <a:buFont typeface="Wingdings" panose="05000000000000000000" pitchFamily="2" charset="2"/>
              <a:buChar char="l"/>
            </a:pPr>
            <a:r>
              <a:rPr lang="en-US" sz="1100" dirty="0" err="1">
                <a:latin typeface="Times New Roman" panose="02020603050405020304" pitchFamily="18" charset="0"/>
                <a:cs typeface="Times New Roman" panose="02020603050405020304" pitchFamily="18" charset="0"/>
              </a:rPr>
              <a:t>Dưới</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sự</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chỉ</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đạo</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của</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Ngài</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Phạm</a:t>
            </a:r>
            <a:r>
              <a:rPr lang="en-US" sz="1100" dirty="0">
                <a:latin typeface="Times New Roman" panose="02020603050405020304" pitchFamily="18" charset="0"/>
                <a:cs typeface="Times New Roman" panose="02020603050405020304" pitchFamily="18" charset="0"/>
              </a:rPr>
              <a:t> Minh </a:t>
            </a:r>
            <a:r>
              <a:rPr lang="en-US" sz="1100" dirty="0" err="1">
                <a:latin typeface="Times New Roman" panose="02020603050405020304" pitchFamily="18" charset="0"/>
                <a:cs typeface="Times New Roman" panose="02020603050405020304" pitchFamily="18" charset="0"/>
              </a:rPr>
              <a:t>Chính</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Trưởng</a:t>
            </a:r>
            <a:r>
              <a:rPr lang="en-US" sz="1100" dirty="0">
                <a:latin typeface="Times New Roman" panose="02020603050405020304" pitchFamily="18" charset="0"/>
                <a:cs typeface="Times New Roman" panose="02020603050405020304" pitchFamily="18" charset="0"/>
              </a:rPr>
              <a:t> ban </a:t>
            </a:r>
            <a:r>
              <a:rPr lang="en-US" sz="1100" dirty="0" err="1">
                <a:latin typeface="Times New Roman" panose="02020603050405020304" pitchFamily="18" charset="0"/>
                <a:cs typeface="Times New Roman" panose="02020603050405020304" pitchFamily="18" charset="0"/>
              </a:rPr>
              <a:t>Tổ</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chức</a:t>
            </a:r>
            <a:r>
              <a:rPr lang="en-US" sz="1100" dirty="0">
                <a:latin typeface="Times New Roman" panose="02020603050405020304" pitchFamily="18" charset="0"/>
                <a:cs typeface="Times New Roman" panose="02020603050405020304" pitchFamily="18" charset="0"/>
              </a:rPr>
              <a:t> Trung </a:t>
            </a:r>
            <a:r>
              <a:rPr lang="en-US" sz="1100" dirty="0" err="1">
                <a:latin typeface="Times New Roman" panose="02020603050405020304" pitchFamily="18" charset="0"/>
                <a:cs typeface="Times New Roman" panose="02020603050405020304" pitchFamily="18" charset="0"/>
              </a:rPr>
              <a:t>ương</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Đảng</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Chủ</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tịch</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Liên</a:t>
            </a:r>
            <a:r>
              <a:rPr lang="en-US" sz="1100" dirty="0">
                <a:latin typeface="Times New Roman" panose="02020603050405020304" pitchFamily="18" charset="0"/>
                <a:cs typeface="Times New Roman" panose="02020603050405020304" pitchFamily="18" charset="0"/>
              </a:rPr>
              <a:t> minh </a:t>
            </a:r>
            <a:r>
              <a:rPr lang="en-US" sz="1100" dirty="0" err="1">
                <a:latin typeface="Times New Roman" panose="02020603050405020304" pitchFamily="18" charset="0"/>
                <a:cs typeface="Times New Roman" panose="02020603050405020304" pitchFamily="18" charset="0"/>
              </a:rPr>
              <a:t>nghị</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sỹ</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hữu</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nghị</a:t>
            </a:r>
            <a:r>
              <a:rPr lang="en-US" sz="1100" dirty="0">
                <a:latin typeface="Times New Roman" panose="02020603050405020304" pitchFamily="18" charset="0"/>
                <a:cs typeface="Times New Roman" panose="02020603050405020304" pitchFamily="18" charset="0"/>
              </a:rPr>
              <a:t> Việt </a:t>
            </a:r>
            <a:r>
              <a:rPr lang="en-US" sz="1100" dirty="0" err="1">
                <a:latin typeface="Times New Roman" panose="02020603050405020304" pitchFamily="18" charset="0"/>
                <a:cs typeface="Times New Roman" panose="02020603050405020304" pitchFamily="18" charset="0"/>
              </a:rPr>
              <a:t>Nhật</a:t>
            </a:r>
            <a:r>
              <a:rPr lang="en-US" sz="1100" dirty="0">
                <a:latin typeface="Times New Roman" panose="02020603050405020304" pitchFamily="18" charset="0"/>
                <a:cs typeface="Times New Roman" panose="02020603050405020304" pitchFamily="18" charset="0"/>
              </a:rPr>
              <a:t>, Ban </a:t>
            </a:r>
            <a:r>
              <a:rPr lang="en-US" sz="1100" dirty="0" err="1">
                <a:latin typeface="Times New Roman" panose="02020603050405020304" pitchFamily="18" charset="0"/>
                <a:cs typeface="Times New Roman" panose="02020603050405020304" pitchFamily="18" charset="0"/>
              </a:rPr>
              <a:t>tổ</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chức</a:t>
            </a:r>
            <a:r>
              <a:rPr lang="en-US" sz="1100" dirty="0">
                <a:latin typeface="Times New Roman" panose="02020603050405020304" pitchFamily="18" charset="0"/>
                <a:cs typeface="Times New Roman" panose="02020603050405020304" pitchFamily="18" charset="0"/>
              </a:rPr>
              <a:t> Trung </a:t>
            </a:r>
            <a:r>
              <a:rPr lang="en-US" sz="1100" dirty="0" err="1">
                <a:latin typeface="Times New Roman" panose="02020603050405020304" pitchFamily="18" charset="0"/>
                <a:cs typeface="Times New Roman" panose="02020603050405020304" pitchFamily="18" charset="0"/>
              </a:rPr>
              <a:t>ương</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Đảng</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là</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đơn</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vị</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trực</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tiếp</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phụ</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trách</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xây</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dựng</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Dự</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thảo</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cải</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cách</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hệ</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thống</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chính</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trị</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Tháng</a:t>
            </a:r>
            <a:r>
              <a:rPr lang="en-US" sz="1100" dirty="0" smtClean="0">
                <a:latin typeface="Times New Roman" panose="02020603050405020304" pitchFamily="18" charset="0"/>
                <a:cs typeface="Times New Roman" panose="02020603050405020304" pitchFamily="18" charset="0"/>
              </a:rPr>
              <a:t> 12 </a:t>
            </a:r>
            <a:r>
              <a:rPr lang="en-US" sz="1100" dirty="0" err="1" smtClean="0">
                <a:latin typeface="Times New Roman" panose="02020603050405020304" pitchFamily="18" charset="0"/>
                <a:cs typeface="Times New Roman" panose="02020603050405020304" pitchFamily="18" charset="0"/>
              </a:rPr>
              <a:t>năm</a:t>
            </a:r>
            <a:r>
              <a:rPr lang="en-US" sz="1100" dirty="0" smtClean="0">
                <a:latin typeface="Times New Roman" panose="02020603050405020304" pitchFamily="18" charset="0"/>
                <a:cs typeface="Times New Roman" panose="02020603050405020304" pitchFamily="18" charset="0"/>
              </a:rPr>
              <a:t> 2016, Việt Nam </a:t>
            </a:r>
            <a:r>
              <a:rPr lang="en-US" sz="1100" u="sng" dirty="0" err="1" smtClean="0">
                <a:latin typeface="Times New Roman" panose="02020603050405020304" pitchFamily="18" charset="0"/>
                <a:cs typeface="Times New Roman" panose="02020603050405020304" pitchFamily="18" charset="0"/>
              </a:rPr>
              <a:t>đề</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nghị</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chính</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phủ</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Nhật</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Bản</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hỗ</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trợ</a:t>
            </a:r>
            <a:r>
              <a:rPr lang="en-US" sz="1100" u="sng" dirty="0" smtClean="0">
                <a:latin typeface="Times New Roman" panose="02020603050405020304" pitchFamily="18" charset="0"/>
                <a:cs typeface="Times New Roman" panose="02020603050405020304" pitchFamily="18" charset="0"/>
              </a:rPr>
              <a:t> chia </a:t>
            </a:r>
            <a:r>
              <a:rPr lang="en-US" sz="1100" u="sng" dirty="0" err="1" smtClean="0">
                <a:latin typeface="Times New Roman" panose="02020603050405020304" pitchFamily="18" charset="0"/>
                <a:cs typeface="Times New Roman" panose="02020603050405020304" pitchFamily="18" charset="0"/>
              </a:rPr>
              <a:t>sẻ</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kinh</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nghiệm</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đào</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tạo</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nguồn</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nhân</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lực</a:t>
            </a:r>
            <a:r>
              <a:rPr lang="en-US" sz="1100" u="sng" dirty="0" smtClean="0">
                <a:latin typeface="Times New Roman" panose="02020603050405020304" pitchFamily="18" charset="0"/>
                <a:cs typeface="Times New Roman" panose="02020603050405020304" pitchFamily="18" charset="0"/>
              </a:rPr>
              <a:t>.</a:t>
            </a:r>
            <a:endParaRPr kumimoji="0" lang="en-US" altLang="ja-JP" sz="1100" dirty="0">
              <a:solidFill>
                <a:srgbClr val="000000"/>
              </a:solidFill>
              <a:latin typeface="Times New Roman" panose="02020603050405020304" pitchFamily="18" charset="0"/>
              <a:cs typeface="Times New Roman" panose="02020603050405020304" pitchFamily="18" charset="0"/>
            </a:endParaRPr>
          </a:p>
          <a:p>
            <a:pPr marL="285750" indent="-285750" algn="just" eaLnBrk="0" fontAlgn="base" hangingPunct="0">
              <a:spcBef>
                <a:spcPct val="0"/>
              </a:spcBef>
              <a:spcAft>
                <a:spcPct val="0"/>
              </a:spcAft>
              <a:buFont typeface="Wingdings" panose="05000000000000000000" pitchFamily="2" charset="2"/>
              <a:buChar char="l"/>
            </a:pPr>
            <a:r>
              <a:rPr kumimoji="0" lang="en-US" altLang="ja-JP" sz="1100" dirty="0" err="1" smtClean="0">
                <a:solidFill>
                  <a:srgbClr val="000000"/>
                </a:solidFill>
                <a:latin typeface="Times New Roman" panose="02020603050405020304" pitchFamily="18" charset="0"/>
                <a:cs typeface="Times New Roman" panose="02020603050405020304" pitchFamily="18" charset="0"/>
              </a:rPr>
              <a:t>Tháng</a:t>
            </a:r>
            <a:r>
              <a:rPr kumimoji="0" lang="en-US" altLang="ja-JP" sz="1100" dirty="0" smtClean="0">
                <a:solidFill>
                  <a:srgbClr val="000000"/>
                </a:solidFill>
                <a:latin typeface="Times New Roman" panose="02020603050405020304" pitchFamily="18" charset="0"/>
                <a:cs typeface="Times New Roman" panose="02020603050405020304" pitchFamily="18" charset="0"/>
              </a:rPr>
              <a:t> 6 </a:t>
            </a:r>
            <a:r>
              <a:rPr kumimoji="0" lang="en-US" altLang="ja-JP" sz="1100" dirty="0" err="1" smtClean="0">
                <a:solidFill>
                  <a:srgbClr val="000000"/>
                </a:solidFill>
                <a:latin typeface="Times New Roman" panose="02020603050405020304" pitchFamily="18" charset="0"/>
                <a:cs typeface="Times New Roman" panose="02020603050405020304" pitchFamily="18" charset="0"/>
              </a:rPr>
              <a:t>năm</a:t>
            </a:r>
            <a:r>
              <a:rPr kumimoji="0" lang="en-US" altLang="ja-JP" sz="1100" dirty="0" smtClean="0">
                <a:solidFill>
                  <a:srgbClr val="000000"/>
                </a:solidFill>
                <a:latin typeface="Times New Roman" panose="02020603050405020304" pitchFamily="18" charset="0"/>
                <a:cs typeface="Times New Roman" panose="02020603050405020304" pitchFamily="18" charset="0"/>
              </a:rPr>
              <a:t> 2017, </a:t>
            </a:r>
            <a:r>
              <a:rPr lang="en-US" sz="1100" dirty="0" err="1">
                <a:latin typeface="Times New Roman" panose="02020603050405020304" pitchFamily="18" charset="0"/>
                <a:cs typeface="Times New Roman" panose="02020603050405020304" pitchFamily="18" charset="0"/>
              </a:rPr>
              <a:t>trong</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buổi</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Hội</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đàm</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cấp</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cao</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Nhật</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Bản</a:t>
            </a:r>
            <a:r>
              <a:rPr lang="en-US" sz="1100" dirty="0">
                <a:latin typeface="Times New Roman" panose="02020603050405020304" pitchFamily="18" charset="0"/>
                <a:cs typeface="Times New Roman" panose="02020603050405020304" pitchFamily="18" charset="0"/>
              </a:rPr>
              <a:t> – Việt </a:t>
            </a:r>
            <a:r>
              <a:rPr lang="en-US" sz="1100" dirty="0" smtClean="0">
                <a:latin typeface="Times New Roman" panose="02020603050405020304" pitchFamily="18" charset="0"/>
                <a:cs typeface="Times New Roman" panose="02020603050405020304" pitchFamily="18" charset="0"/>
              </a:rPr>
              <a:t>Nam</a:t>
            </a:r>
            <a:r>
              <a:rPr lang="en-US" sz="1100" u="sng" dirty="0" smtClean="0">
                <a:latin typeface="Times New Roman" panose="02020603050405020304" pitchFamily="18" charset="0"/>
                <a:cs typeface="Times New Roman" panose="02020603050405020304" pitchFamily="18" charset="0"/>
              </a:rPr>
              <a:t>,</a:t>
            </a:r>
            <a:r>
              <a:rPr lang="en-US" sz="1100" dirty="0" smtClean="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Thủ</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tướng</a:t>
            </a:r>
            <a:r>
              <a:rPr lang="en-US" sz="1100" dirty="0">
                <a:latin typeface="Times New Roman" panose="02020603050405020304" pitchFamily="18" charset="0"/>
                <a:cs typeface="Times New Roman" panose="02020603050405020304" pitchFamily="18" charset="0"/>
              </a:rPr>
              <a:t> Abe </a:t>
            </a:r>
            <a:r>
              <a:rPr lang="en-US" sz="1100" dirty="0" err="1" smtClean="0">
                <a:latin typeface="Times New Roman" panose="02020603050405020304" pitchFamily="18" charset="0"/>
                <a:cs typeface="Times New Roman" panose="02020603050405020304" pitchFamily="18" charset="0"/>
              </a:rPr>
              <a:t>đã</a:t>
            </a:r>
            <a:r>
              <a:rPr lang="en-US" sz="1100"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tuyên</a:t>
            </a:r>
            <a:r>
              <a:rPr lang="en-US" sz="1100" u="sng" dirty="0" smtClean="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bố</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sẽ</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hỗ</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trợ</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một</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cách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tích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cực</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đối</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với</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nhiệm</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vụ</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cải</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cách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hệ</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thống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chính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trị</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và</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đào</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tạo</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bồi</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dưỡng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cán</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bộ</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lãnh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đạo</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quản</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lý</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các</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cấp</a:t>
            </a:r>
            <a:r>
              <a:rPr lang="en-US" sz="1100" dirty="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của</a:t>
            </a:r>
            <a:r>
              <a:rPr lang="en-US" sz="1100" u="sng" dirty="0" smtClean="0">
                <a:latin typeface="Times New Roman" panose="02020603050405020304" pitchFamily="18" charset="0"/>
                <a:cs typeface="Times New Roman" panose="02020603050405020304" pitchFamily="18" charset="0"/>
              </a:rPr>
              <a:t> Việt Nam </a:t>
            </a:r>
            <a:r>
              <a:rPr lang="en-US" sz="1100" u="sng" dirty="0" err="1" smtClean="0">
                <a:latin typeface="Times New Roman" panose="02020603050405020304" pitchFamily="18" charset="0"/>
                <a:cs typeface="Times New Roman" panose="02020603050405020304" pitchFamily="18" charset="0"/>
              </a:rPr>
              <a:t>thông</a:t>
            </a:r>
            <a:r>
              <a:rPr lang="en-US" sz="1100" u="sng" dirty="0" smtClean="0">
                <a:latin typeface="Times New Roman" panose="02020603050405020304" pitchFamily="18" charset="0"/>
                <a:cs typeface="Times New Roman" panose="02020603050405020304" pitchFamily="18" charset="0"/>
              </a:rPr>
              <a:t> qua </a:t>
            </a:r>
            <a:r>
              <a:rPr lang="en-US" sz="1100" u="sng" dirty="0" err="1" smtClean="0">
                <a:latin typeface="Times New Roman" panose="02020603050405020304" pitchFamily="18" charset="0"/>
                <a:cs typeface="Times New Roman" panose="02020603050405020304" pitchFamily="18" charset="0"/>
              </a:rPr>
              <a:t>việc</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cung</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cấp</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các</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khóa</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đào</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tạo</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bồi</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dưỡng</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cho</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hơn</a:t>
            </a:r>
            <a:r>
              <a:rPr lang="en-US" sz="1100" u="sng" dirty="0" smtClean="0">
                <a:latin typeface="Times New Roman" panose="02020603050405020304" pitchFamily="18" charset="0"/>
                <a:cs typeface="Times New Roman" panose="02020603050405020304" pitchFamily="18" charset="0"/>
              </a:rPr>
              <a:t> 800 </a:t>
            </a:r>
            <a:r>
              <a:rPr lang="en-US" sz="1100" u="sng" dirty="0" err="1" smtClean="0">
                <a:latin typeface="Times New Roman" panose="02020603050405020304" pitchFamily="18" charset="0"/>
                <a:cs typeface="Times New Roman" panose="02020603050405020304" pitchFamily="18" charset="0"/>
              </a:rPr>
              <a:t>cán</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bộ</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của</a:t>
            </a:r>
            <a:r>
              <a:rPr lang="en-US" sz="1100" u="sng" dirty="0" smtClean="0">
                <a:latin typeface="Times New Roman" panose="02020603050405020304" pitchFamily="18" charset="0"/>
                <a:cs typeface="Times New Roman" panose="02020603050405020304" pitchFamily="18" charset="0"/>
              </a:rPr>
              <a:t> Việt Nam.</a:t>
            </a:r>
            <a:r>
              <a:rPr kumimoji="0" lang="en-US" altLang="ja-JP" sz="1100" u="sng" dirty="0" smtClean="0">
                <a:solidFill>
                  <a:srgbClr val="000000"/>
                </a:solidFill>
                <a:latin typeface="Times New Roman" panose="02020603050405020304" pitchFamily="18" charset="0"/>
                <a:cs typeface="Times New Roman" panose="02020603050405020304" pitchFamily="18" charset="0"/>
              </a:rPr>
              <a:t> </a:t>
            </a:r>
            <a:endParaRPr kumimoji="0" lang="en-US" altLang="ja-JP" sz="1100" dirty="0">
              <a:solidFill>
                <a:srgbClr val="000000"/>
              </a:solidFill>
              <a:latin typeface="Times New Roman" panose="02020603050405020304" pitchFamily="18" charset="0"/>
              <a:cs typeface="Times New Roman" panose="02020603050405020304" pitchFamily="18" charset="0"/>
            </a:endParaRPr>
          </a:p>
          <a:p>
            <a:pPr marL="285750" indent="-285750" algn="just" eaLnBrk="0" fontAlgn="base" hangingPunct="0">
              <a:spcBef>
                <a:spcPct val="0"/>
              </a:spcBef>
              <a:spcAft>
                <a:spcPct val="0"/>
              </a:spcAft>
              <a:buFont typeface="Wingdings" panose="05000000000000000000" pitchFamily="2" charset="2"/>
              <a:buChar char="l"/>
            </a:pPr>
            <a:r>
              <a:rPr kumimoji="0" lang="en-US" altLang="ja-JP" sz="1100" dirty="0" err="1" smtClean="0">
                <a:solidFill>
                  <a:srgbClr val="000000"/>
                </a:solidFill>
                <a:latin typeface="Times New Roman" panose="02020603050405020304" pitchFamily="18" charset="0"/>
                <a:cs typeface="Times New Roman" panose="02020603050405020304" pitchFamily="18" charset="0"/>
              </a:rPr>
              <a:t>Tháng</a:t>
            </a:r>
            <a:r>
              <a:rPr kumimoji="0" lang="en-US" altLang="ja-JP" sz="1100" dirty="0" smtClean="0">
                <a:solidFill>
                  <a:srgbClr val="000000"/>
                </a:solidFill>
                <a:latin typeface="Times New Roman" panose="02020603050405020304" pitchFamily="18" charset="0"/>
                <a:cs typeface="Times New Roman" panose="02020603050405020304" pitchFamily="18" charset="0"/>
              </a:rPr>
              <a:t> 10 </a:t>
            </a:r>
            <a:r>
              <a:rPr kumimoji="0" lang="en-US" altLang="ja-JP" sz="1100" dirty="0" err="1" smtClean="0">
                <a:solidFill>
                  <a:srgbClr val="000000"/>
                </a:solidFill>
                <a:latin typeface="Times New Roman" panose="02020603050405020304" pitchFamily="18" charset="0"/>
                <a:cs typeface="Times New Roman" panose="02020603050405020304" pitchFamily="18" charset="0"/>
              </a:rPr>
              <a:t>năm</a:t>
            </a:r>
            <a:r>
              <a:rPr kumimoji="0" lang="en-US" altLang="ja-JP" sz="1100" dirty="0" smtClean="0">
                <a:solidFill>
                  <a:srgbClr val="000000"/>
                </a:solidFill>
                <a:latin typeface="Times New Roman" panose="02020603050405020304" pitchFamily="18" charset="0"/>
                <a:cs typeface="Times New Roman" panose="02020603050405020304" pitchFamily="18" charset="0"/>
              </a:rPr>
              <a:t> 2017, </a:t>
            </a:r>
            <a:r>
              <a:rPr lang="en-US" sz="1100" dirty="0" err="1">
                <a:latin typeface="Times New Roman" panose="02020603050405020304" pitchFamily="18" charset="0"/>
                <a:cs typeface="Times New Roman" panose="02020603050405020304" pitchFamily="18" charset="0"/>
              </a:rPr>
              <a:t>tại</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Hội</a:t>
            </a:r>
            <a:r>
              <a:rPr lang="en-US" sz="1100" dirty="0">
                <a:latin typeface="Times New Roman" panose="02020603050405020304" pitchFamily="18" charset="0"/>
                <a:cs typeface="Times New Roman" panose="02020603050405020304" pitchFamily="18" charset="0"/>
              </a:rPr>
              <a:t> </a:t>
            </a:r>
            <a:r>
              <a:rPr lang="en-US" sz="1100" dirty="0" err="1">
                <a:latin typeface="Times New Roman" panose="02020603050405020304" pitchFamily="18" charset="0"/>
                <a:cs typeface="Times New Roman" panose="02020603050405020304" pitchFamily="18" charset="0"/>
              </a:rPr>
              <a:t>nghị</a:t>
            </a:r>
            <a:r>
              <a:rPr lang="en-US" sz="1100" dirty="0">
                <a:latin typeface="Times New Roman" panose="02020603050405020304" pitchFamily="18" charset="0"/>
                <a:cs typeface="Times New Roman" panose="02020603050405020304" pitchFamily="18" charset="0"/>
              </a:rPr>
              <a:t> Trung </a:t>
            </a:r>
            <a:r>
              <a:rPr lang="en-US" sz="1100" dirty="0" err="1">
                <a:latin typeface="Times New Roman" panose="02020603050405020304" pitchFamily="18" charset="0"/>
                <a:cs typeface="Times New Roman" panose="02020603050405020304" pitchFamily="18" charset="0"/>
              </a:rPr>
              <a:t>ương</a:t>
            </a:r>
            <a:r>
              <a:rPr lang="en-US" sz="1100" dirty="0">
                <a:latin typeface="Times New Roman" panose="02020603050405020304" pitchFamily="18" charset="0"/>
                <a:cs typeface="Times New Roman" panose="02020603050405020304" pitchFamily="18" charset="0"/>
              </a:rPr>
              <a:t> 6 </a:t>
            </a:r>
            <a:r>
              <a:rPr lang="en-US" sz="1100" dirty="0" err="1">
                <a:latin typeface="Times New Roman" panose="02020603050405020304" pitchFamily="18" charset="0"/>
                <a:cs typeface="Times New Roman" panose="02020603050405020304" pitchFamily="18" charset="0"/>
              </a:rPr>
              <a:t>khóa</a:t>
            </a:r>
            <a:r>
              <a:rPr lang="en-US" sz="1100" dirty="0">
                <a:latin typeface="Times New Roman" panose="02020603050405020304" pitchFamily="18" charset="0"/>
                <a:cs typeface="Times New Roman" panose="02020603050405020304" pitchFamily="18" charset="0"/>
              </a:rPr>
              <a:t> XII, </a:t>
            </a:r>
            <a:r>
              <a:rPr lang="en-US" sz="1100" u="sng" dirty="0" err="1" smtClean="0">
                <a:latin typeface="Times New Roman" panose="02020603050405020304" pitchFamily="18" charset="0"/>
                <a:cs typeface="Times New Roman" panose="02020603050405020304" pitchFamily="18" charset="0"/>
              </a:rPr>
              <a:t>Phê</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duyệt</a:t>
            </a:r>
            <a:r>
              <a:rPr lang="en-US" sz="1100" u="sng" dirty="0" smtClean="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Nghị</a:t>
            </a:r>
            <a:r>
              <a:rPr lang="en-US" sz="1100" u="sng" dirty="0" smtClean="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quyết</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a:t>
            </a:r>
            <a:r>
              <a:rPr lang="en-US" sz="1100" u="sng" dirty="0" err="1" smtClean="0">
                <a:latin typeface="Times New Roman" panose="02020603050405020304" pitchFamily="18" charset="0"/>
                <a:cs typeface="Times New Roman" panose="02020603050405020304" pitchFamily="18" charset="0"/>
              </a:rPr>
              <a:t>iếp</a:t>
            </a:r>
            <a:r>
              <a:rPr lang="en-US" sz="1100" u="sng" dirty="0" smtClean="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tục</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đổi</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mới</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sắp</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xếp</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tổ</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chức</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bộ</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máy</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của</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hệ</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thống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chính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trị</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tinh</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gọn</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hoạt</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động</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hiệu</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lực</a:t>
            </a:r>
            <a:r>
              <a:rPr lang="en-US" sz="1100" u="sng" dirty="0">
                <a:latin typeface="Times New Roman" panose="02020603050405020304" pitchFamily="18" charset="0"/>
                <a:cs typeface="Times New Roman" panose="02020603050405020304" pitchFamily="18" charset="0"/>
              </a:rPr>
              <a:t>, </a:t>
            </a:r>
            <a:r>
              <a:rPr lang="en-US" sz="1100" u="sng" dirty="0" err="1">
                <a:latin typeface="Times New Roman" panose="02020603050405020304" pitchFamily="18" charset="0"/>
                <a:cs typeface="Times New Roman" panose="02020603050405020304" pitchFamily="18" charset="0"/>
              </a:rPr>
              <a:t>hiệu</a:t>
            </a:r>
            <a:r>
              <a:rPr lang="en-US" sz="1100" u="sng" dirty="0">
                <a:latin typeface="Times New Roman" panose="02020603050405020304" pitchFamily="18" charset="0"/>
                <a:cs typeface="Times New Roman" panose="02020603050405020304" pitchFamily="18" charset="0"/>
              </a:rPr>
              <a:t> </a:t>
            </a:r>
            <a:r>
              <a:rPr lang="en-US" sz="1100" u="sng" dirty="0" err="1" smtClean="0">
                <a:latin typeface="Times New Roman" panose="02020603050405020304" pitchFamily="18" charset="0"/>
                <a:cs typeface="Times New Roman" panose="02020603050405020304" pitchFamily="18" charset="0"/>
              </a:rPr>
              <a:t>quả</a:t>
            </a:r>
            <a:r>
              <a:rPr lang="en-US" sz="1100" dirty="0" smtClean="0">
                <a:solidFill>
                  <a:schemeClr val="tx1"/>
                </a:solidFill>
                <a:latin typeface="Times New Roman" panose="02020603050405020304" pitchFamily="18" charset="0"/>
                <a:cs typeface="Times New Roman" panose="02020603050405020304" pitchFamily="18" charset="0"/>
              </a:rPr>
              <a:t>. Trong </a:t>
            </a:r>
            <a:r>
              <a:rPr lang="en-US" sz="1100" dirty="0" err="1" smtClean="0">
                <a:solidFill>
                  <a:schemeClr val="tx1"/>
                </a:solidFill>
                <a:latin typeface="Times New Roman" panose="02020603050405020304" pitchFamily="18" charset="0"/>
                <a:cs typeface="Times New Roman" panose="02020603050405020304" pitchFamily="18" charset="0"/>
              </a:rPr>
              <a:t>đó</a:t>
            </a:r>
            <a:r>
              <a:rPr lang="en-US" sz="1100" dirty="0" smtClean="0">
                <a:solidFill>
                  <a:schemeClr val="tx1"/>
                </a:solidFill>
                <a:latin typeface="Times New Roman" panose="02020603050405020304" pitchFamily="18" charset="0"/>
                <a:cs typeface="Times New Roman" panose="02020603050405020304" pitchFamily="18" charset="0"/>
              </a:rPr>
              <a:t> </a:t>
            </a:r>
            <a:r>
              <a:rPr lang="en-US" sz="1100" dirty="0" err="1" smtClean="0">
                <a:solidFill>
                  <a:schemeClr val="tx1"/>
                </a:solidFill>
                <a:latin typeface="Times New Roman" panose="02020603050405020304" pitchFamily="18" charset="0"/>
                <a:cs typeface="Times New Roman" panose="02020603050405020304" pitchFamily="18" charset="0"/>
              </a:rPr>
              <a:t>nêu</a:t>
            </a:r>
            <a:r>
              <a:rPr lang="en-US" sz="1100" dirty="0" smtClean="0">
                <a:solidFill>
                  <a:srgbClr val="00B050"/>
                </a:solidFill>
                <a:latin typeface="Times New Roman" panose="02020603050405020304" pitchFamily="18" charset="0"/>
                <a:cs typeface="Times New Roman" panose="02020603050405020304" pitchFamily="18" charset="0"/>
              </a:rPr>
              <a:t> </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kiêm</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nhiệm</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chức</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vụ</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bí</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thư</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và</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chủ</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tịch</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cấp</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huyện</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và</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cấp</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xã</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sắp</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xếp</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lại</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đơn</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vị</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cấp</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xã</a:t>
            </a:r>
            <a:r>
              <a:rPr lang="en-US" sz="1100" dirty="0" smtClean="0">
                <a:solidFill>
                  <a:srgbClr val="FF0000"/>
                </a:solidFill>
                <a:latin typeface="Times New Roman" panose="02020603050405020304" pitchFamily="18" charset="0"/>
                <a:cs typeface="Times New Roman" panose="02020603050405020304" pitchFamily="18" charset="0"/>
              </a:rPr>
              <a:t>, </a:t>
            </a:r>
            <a:r>
              <a:rPr lang="en-US" sz="1100" dirty="0" err="1" smtClean="0">
                <a:solidFill>
                  <a:schemeClr val="tx1"/>
                </a:solidFill>
                <a:latin typeface="Times New Roman" panose="02020603050405020304" pitchFamily="18" charset="0"/>
                <a:cs typeface="Times New Roman" panose="02020603050405020304" pitchFamily="18" charset="0"/>
              </a:rPr>
              <a:t>x</a:t>
            </a:r>
            <a:r>
              <a:rPr lang="en-US" altLang="ja-JP" sz="1100" dirty="0" err="1" smtClean="0">
                <a:solidFill>
                  <a:schemeClr val="tx1"/>
                </a:solidFill>
                <a:latin typeface="Times New Roman" panose="02020603050405020304" pitchFamily="18" charset="0"/>
                <a:cs typeface="Times New Roman" panose="02020603050405020304" pitchFamily="18" charset="0"/>
              </a:rPr>
              <a:t>ã</a:t>
            </a:r>
            <a:r>
              <a:rPr lang="en-US" altLang="ja-JP" sz="1100" dirty="0" smtClean="0">
                <a:solidFill>
                  <a:schemeClr val="tx1"/>
                </a:solidFill>
                <a:latin typeface="Times New Roman" panose="02020603050405020304" pitchFamily="18" charset="0"/>
                <a:cs typeface="Times New Roman" panose="02020603050405020304" pitchFamily="18" charset="0"/>
              </a:rPr>
              <a:t> </a:t>
            </a:r>
            <a:r>
              <a:rPr lang="en-US" altLang="ja-JP" sz="1100" dirty="0" err="1" smtClean="0">
                <a:solidFill>
                  <a:schemeClr val="tx1"/>
                </a:solidFill>
                <a:latin typeface="Times New Roman" panose="02020603050405020304" pitchFamily="18" charset="0"/>
                <a:cs typeface="Times New Roman" panose="02020603050405020304" pitchFamily="18" charset="0"/>
              </a:rPr>
              <a:t>hội</a:t>
            </a:r>
            <a:r>
              <a:rPr lang="en-US" altLang="ja-JP" sz="1100" dirty="0" smtClean="0">
                <a:solidFill>
                  <a:schemeClr val="tx1"/>
                </a:solidFill>
                <a:latin typeface="Times New Roman" panose="02020603050405020304" pitchFamily="18" charset="0"/>
                <a:cs typeface="Times New Roman" panose="02020603050405020304" pitchFamily="18" charset="0"/>
              </a:rPr>
              <a:t> </a:t>
            </a:r>
            <a:r>
              <a:rPr lang="en-US" altLang="ja-JP" sz="1100" dirty="0" err="1" smtClean="0">
                <a:solidFill>
                  <a:schemeClr val="tx1"/>
                </a:solidFill>
                <a:latin typeface="Times New Roman" panose="02020603050405020304" pitchFamily="18" charset="0"/>
                <a:cs typeface="Times New Roman" panose="02020603050405020304" pitchFamily="18" charset="0"/>
              </a:rPr>
              <a:t>hóa</a:t>
            </a:r>
            <a:r>
              <a:rPr lang="en-US" sz="1100" dirty="0" smtClean="0">
                <a:solidFill>
                  <a:schemeClr val="tx1"/>
                </a:solidFill>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bệnh</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viện</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và</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trường</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học</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cần</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tiếp</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tục</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nghiên</a:t>
            </a:r>
            <a:r>
              <a:rPr lang="en-US" sz="1100" dirty="0" smtClean="0">
                <a:latin typeface="Times New Roman" panose="02020603050405020304" pitchFamily="18" charset="0"/>
                <a:cs typeface="Times New Roman" panose="02020603050405020304" pitchFamily="18" charset="0"/>
              </a:rPr>
              <a:t> </a:t>
            </a:r>
            <a:r>
              <a:rPr lang="en-US" sz="1100" dirty="0" err="1" smtClean="0">
                <a:latin typeface="Times New Roman" panose="02020603050405020304" pitchFamily="18" charset="0"/>
                <a:cs typeface="Times New Roman" panose="02020603050405020304" pitchFamily="18" charset="0"/>
              </a:rPr>
              <a:t>cứu</a:t>
            </a:r>
            <a:r>
              <a:rPr lang="en-US" sz="1100" dirty="0" smtClean="0">
                <a:latin typeface="Times New Roman" panose="02020603050405020304" pitchFamily="18" charset="0"/>
                <a:cs typeface="Times New Roman" panose="02020603050405020304" pitchFamily="18" charset="0"/>
              </a:rPr>
              <a:t>.  </a:t>
            </a:r>
            <a:endParaRPr kumimoji="0" lang="ja-JP" altLang="en-US" sz="1100" dirty="0">
              <a:solidFill>
                <a:srgbClr val="000000"/>
              </a:solidFill>
              <a:latin typeface="Times New Roman" panose="02020603050405020304" pitchFamily="18" charset="0"/>
              <a:cs typeface="Times New Roman" panose="02020603050405020304" pitchFamily="18" charset="0"/>
            </a:endParaRPr>
          </a:p>
        </p:txBody>
      </p:sp>
      <p:sp>
        <p:nvSpPr>
          <p:cNvPr id="7" name="正方形/長方形 6"/>
          <p:cNvSpPr/>
          <p:nvPr/>
        </p:nvSpPr>
        <p:spPr bwMode="auto">
          <a:xfrm>
            <a:off x="35864" y="2957763"/>
            <a:ext cx="9092508" cy="3900238"/>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eaLnBrk="0" fontAlgn="base" hangingPunct="0">
              <a:spcBef>
                <a:spcPct val="0"/>
              </a:spcBef>
              <a:spcAft>
                <a:spcPct val="0"/>
              </a:spcAft>
            </a:pPr>
            <a:r>
              <a:rPr kumimoji="0" lang="en-US" altLang="ja-JP" sz="1400" b="1" u="sng" dirty="0" err="1" smtClean="0">
                <a:solidFill>
                  <a:srgbClr val="000000"/>
                </a:solidFill>
                <a:latin typeface="Times New Roman" panose="02020603050405020304" pitchFamily="18" charset="0"/>
                <a:cs typeface="Times New Roman" panose="02020603050405020304" pitchFamily="18" charset="0"/>
              </a:rPr>
              <a:t>Nội</a:t>
            </a:r>
            <a:r>
              <a:rPr kumimoji="0" lang="en-US" altLang="ja-JP" sz="1400" b="1" u="sng" dirty="0" smtClean="0">
                <a:solidFill>
                  <a:srgbClr val="000000"/>
                </a:solidFill>
                <a:latin typeface="Times New Roman" panose="02020603050405020304" pitchFamily="18" charset="0"/>
                <a:cs typeface="Times New Roman" panose="02020603050405020304" pitchFamily="18" charset="0"/>
              </a:rPr>
              <a:t> dung </a:t>
            </a:r>
            <a:r>
              <a:rPr kumimoji="0" lang="en-US" altLang="ja-JP" sz="1400" b="1" u="sng" dirty="0" err="1" smtClean="0">
                <a:solidFill>
                  <a:srgbClr val="000000"/>
                </a:solidFill>
                <a:latin typeface="Times New Roman" panose="02020603050405020304" pitchFamily="18" charset="0"/>
                <a:cs typeface="Times New Roman" panose="02020603050405020304" pitchFamily="18" charset="0"/>
              </a:rPr>
              <a:t>hỗ</a:t>
            </a:r>
            <a:r>
              <a:rPr kumimoji="0" lang="en-US" altLang="ja-JP" sz="1400" b="1" u="sng" dirty="0" smtClean="0">
                <a:solidFill>
                  <a:srgbClr val="000000"/>
                </a:solidFill>
                <a:latin typeface="Times New Roman" panose="02020603050405020304" pitchFamily="18" charset="0"/>
                <a:cs typeface="Times New Roman" panose="02020603050405020304" pitchFamily="18" charset="0"/>
              </a:rPr>
              <a:t> </a:t>
            </a:r>
            <a:r>
              <a:rPr kumimoji="0" lang="en-US" altLang="ja-JP" sz="1400" b="1" u="sng" dirty="0" err="1" smtClean="0">
                <a:solidFill>
                  <a:srgbClr val="000000"/>
                </a:solidFill>
                <a:latin typeface="Times New Roman" panose="02020603050405020304" pitchFamily="18" charset="0"/>
                <a:cs typeface="Times New Roman" panose="02020603050405020304" pitchFamily="18" charset="0"/>
              </a:rPr>
              <a:t>trợ</a:t>
            </a:r>
            <a:r>
              <a:rPr kumimoji="0" lang="en-US" altLang="ja-JP" sz="1400" b="1" u="sng" dirty="0" smtClean="0">
                <a:solidFill>
                  <a:srgbClr val="000000"/>
                </a:solidFill>
                <a:latin typeface="Times New Roman" panose="02020603050405020304" pitchFamily="18" charset="0"/>
                <a:cs typeface="Times New Roman" panose="02020603050405020304" pitchFamily="18" charset="0"/>
              </a:rPr>
              <a:t> </a:t>
            </a:r>
            <a:endParaRPr kumimoji="0" lang="en-US" altLang="ja-JP" sz="1400" b="1" u="sng" dirty="0">
              <a:solidFill>
                <a:srgbClr val="000000"/>
              </a:solidFill>
              <a:latin typeface="Times New Roman" panose="02020603050405020304" pitchFamily="18" charset="0"/>
              <a:cs typeface="Times New Roman" panose="02020603050405020304" pitchFamily="18" charset="0"/>
            </a:endParaRPr>
          </a:p>
        </p:txBody>
      </p:sp>
      <p:sp>
        <p:nvSpPr>
          <p:cNvPr id="8" name="角丸四角形 7"/>
          <p:cNvSpPr/>
          <p:nvPr/>
        </p:nvSpPr>
        <p:spPr bwMode="auto">
          <a:xfrm>
            <a:off x="64464" y="3212976"/>
            <a:ext cx="4533565" cy="3645025"/>
          </a:xfrm>
          <a:prstGeom prst="roundRect">
            <a:avLst>
              <a:gd name="adj" fmla="val 3747"/>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tIns="0" bIns="0"/>
          <a:lstStyle/>
          <a:p>
            <a:pPr algn="ctr" fontAlgn="base">
              <a:spcBef>
                <a:spcPct val="0"/>
              </a:spcBef>
              <a:spcAft>
                <a:spcPct val="0"/>
              </a:spcAft>
            </a:pPr>
            <a:r>
              <a:rPr lang="en-US" altLang="ja-JP" sz="1200" b="1" u="sng" dirty="0" smtClean="0">
                <a:solidFill>
                  <a:srgbClr val="000000"/>
                </a:solidFill>
                <a:latin typeface="Times New Roman" panose="02020603050405020304" pitchFamily="18" charset="0"/>
                <a:cs typeface="Times New Roman" panose="02020603050405020304" pitchFamily="18" charset="0"/>
              </a:rPr>
              <a:t>Chia </a:t>
            </a:r>
            <a:r>
              <a:rPr lang="en-US" altLang="ja-JP" sz="1200" b="1" u="sng" dirty="0" err="1" smtClean="0">
                <a:solidFill>
                  <a:srgbClr val="000000"/>
                </a:solidFill>
                <a:latin typeface="Times New Roman" panose="02020603050405020304" pitchFamily="18" charset="0"/>
                <a:cs typeface="Times New Roman" panose="02020603050405020304" pitchFamily="18" charset="0"/>
              </a:rPr>
              <a:t>sẻ</a:t>
            </a:r>
            <a:r>
              <a:rPr lang="en-US" altLang="ja-JP" sz="1200" b="1" u="sng" dirty="0" smtClean="0">
                <a:solidFill>
                  <a:srgbClr val="000000"/>
                </a:solidFill>
                <a:latin typeface="Times New Roman" panose="02020603050405020304" pitchFamily="18" charset="0"/>
                <a:cs typeface="Times New Roman" panose="02020603050405020304" pitchFamily="18" charset="0"/>
              </a:rPr>
              <a:t> </a:t>
            </a:r>
            <a:r>
              <a:rPr lang="en-US" altLang="ja-JP" sz="1200" b="1" u="sng" dirty="0" err="1" smtClean="0">
                <a:solidFill>
                  <a:srgbClr val="000000"/>
                </a:solidFill>
                <a:latin typeface="Times New Roman" panose="02020603050405020304" pitchFamily="18" charset="0"/>
                <a:cs typeface="Times New Roman" panose="02020603050405020304" pitchFamily="18" charset="0"/>
              </a:rPr>
              <a:t>kinh</a:t>
            </a:r>
            <a:r>
              <a:rPr lang="en-US" altLang="ja-JP" sz="1200" b="1" u="sng" dirty="0" smtClean="0">
                <a:solidFill>
                  <a:srgbClr val="000000"/>
                </a:solidFill>
                <a:latin typeface="Times New Roman" panose="02020603050405020304" pitchFamily="18" charset="0"/>
                <a:cs typeface="Times New Roman" panose="02020603050405020304" pitchFamily="18" charset="0"/>
              </a:rPr>
              <a:t> </a:t>
            </a:r>
            <a:r>
              <a:rPr lang="en-US" altLang="ja-JP" sz="1200" b="1" u="sng" dirty="0" err="1" smtClean="0">
                <a:solidFill>
                  <a:srgbClr val="000000"/>
                </a:solidFill>
                <a:latin typeface="Times New Roman" panose="02020603050405020304" pitchFamily="18" charset="0"/>
                <a:cs typeface="Times New Roman" panose="02020603050405020304" pitchFamily="18" charset="0"/>
              </a:rPr>
              <a:t>nghiệm</a:t>
            </a:r>
            <a:r>
              <a:rPr lang="en-US" altLang="ja-JP" sz="1200" b="1" u="sng" dirty="0" smtClean="0">
                <a:solidFill>
                  <a:srgbClr val="000000"/>
                </a:solidFill>
                <a:latin typeface="Times New Roman" panose="02020603050405020304" pitchFamily="18" charset="0"/>
                <a:cs typeface="Times New Roman" panose="02020603050405020304" pitchFamily="18" charset="0"/>
              </a:rPr>
              <a:t> (</a:t>
            </a:r>
            <a:r>
              <a:rPr lang="en-US" altLang="ja-JP" sz="1200" b="1" u="sng" dirty="0" err="1" smtClean="0">
                <a:solidFill>
                  <a:srgbClr val="000000"/>
                </a:solidFill>
                <a:latin typeface="Times New Roman" panose="02020603050405020304" pitchFamily="18" charset="0"/>
                <a:cs typeface="Times New Roman" panose="02020603050405020304" pitchFamily="18" charset="0"/>
              </a:rPr>
              <a:t>phái</a:t>
            </a:r>
            <a:r>
              <a:rPr lang="en-US" altLang="ja-JP" sz="1200" b="1" u="sng" dirty="0" smtClean="0">
                <a:solidFill>
                  <a:srgbClr val="000000"/>
                </a:solidFill>
                <a:latin typeface="Times New Roman" panose="02020603050405020304" pitchFamily="18" charset="0"/>
                <a:cs typeface="Times New Roman" panose="02020603050405020304" pitchFamily="18" charset="0"/>
              </a:rPr>
              <a:t> </a:t>
            </a:r>
            <a:r>
              <a:rPr lang="en-US" altLang="ja-JP" sz="1200" b="1" u="sng" dirty="0" err="1" smtClean="0">
                <a:solidFill>
                  <a:srgbClr val="000000"/>
                </a:solidFill>
                <a:latin typeface="Times New Roman" panose="02020603050405020304" pitchFamily="18" charset="0"/>
                <a:cs typeface="Times New Roman" panose="02020603050405020304" pitchFamily="18" charset="0"/>
              </a:rPr>
              <a:t>cử</a:t>
            </a:r>
            <a:r>
              <a:rPr lang="en-US" altLang="ja-JP" sz="1200" b="1" u="sng" dirty="0" smtClean="0">
                <a:solidFill>
                  <a:srgbClr val="000000"/>
                </a:solidFill>
                <a:latin typeface="Times New Roman" panose="02020603050405020304" pitchFamily="18" charset="0"/>
                <a:cs typeface="Times New Roman" panose="02020603050405020304" pitchFamily="18" charset="0"/>
              </a:rPr>
              <a:t> </a:t>
            </a:r>
            <a:r>
              <a:rPr lang="en-US" altLang="ja-JP" sz="1200" b="1" u="sng" dirty="0" err="1" smtClean="0">
                <a:solidFill>
                  <a:srgbClr val="000000"/>
                </a:solidFill>
                <a:latin typeface="Times New Roman" panose="02020603050405020304" pitchFamily="18" charset="0"/>
                <a:cs typeface="Times New Roman" panose="02020603050405020304" pitchFamily="18" charset="0"/>
              </a:rPr>
              <a:t>chuyên</a:t>
            </a:r>
            <a:r>
              <a:rPr lang="en-US" altLang="ja-JP" sz="1200" b="1" u="sng" dirty="0" smtClean="0">
                <a:solidFill>
                  <a:srgbClr val="000000"/>
                </a:solidFill>
                <a:latin typeface="Times New Roman" panose="02020603050405020304" pitchFamily="18" charset="0"/>
                <a:cs typeface="Times New Roman" panose="02020603050405020304" pitchFamily="18" charset="0"/>
              </a:rPr>
              <a:t> </a:t>
            </a:r>
            <a:r>
              <a:rPr lang="en-US" altLang="ja-JP" sz="1200" b="1" u="sng" dirty="0" err="1" smtClean="0">
                <a:solidFill>
                  <a:srgbClr val="000000"/>
                </a:solidFill>
                <a:latin typeface="Times New Roman" panose="02020603050405020304" pitchFamily="18" charset="0"/>
                <a:cs typeface="Times New Roman" panose="02020603050405020304" pitchFamily="18" charset="0"/>
              </a:rPr>
              <a:t>gia</a:t>
            </a:r>
            <a:r>
              <a:rPr lang="en-US" altLang="ja-JP" sz="1200" b="1" u="sng" dirty="0" smtClean="0">
                <a:solidFill>
                  <a:srgbClr val="000000"/>
                </a:solidFill>
                <a:latin typeface="Times New Roman" panose="02020603050405020304" pitchFamily="18" charset="0"/>
                <a:cs typeface="Times New Roman" panose="02020603050405020304" pitchFamily="18" charset="0"/>
              </a:rPr>
              <a:t>)</a:t>
            </a:r>
            <a:endParaRPr lang="en-US" altLang="ja-JP" sz="1200" u="sng" dirty="0" smtClean="0">
              <a:solidFill>
                <a:srgbClr val="000000"/>
              </a:solidFill>
              <a:latin typeface="Times New Roman" panose="02020603050405020304" pitchFamily="18" charset="0"/>
              <a:cs typeface="Times New Roman" panose="02020603050405020304" pitchFamily="18" charset="0"/>
            </a:endParaRPr>
          </a:p>
          <a:p>
            <a:pPr fontAlgn="base">
              <a:spcBef>
                <a:spcPct val="0"/>
              </a:spcBef>
              <a:spcAft>
                <a:spcPct val="0"/>
              </a:spcAft>
            </a:pPr>
            <a:r>
              <a:rPr lang="en-US" altLang="ja-JP" sz="1200" u="sng" dirty="0" smtClean="0">
                <a:solidFill>
                  <a:schemeClr val="tx1"/>
                </a:solidFill>
                <a:latin typeface="Times New Roman" panose="02020603050405020304" pitchFamily="18" charset="0"/>
                <a:cs typeface="Times New Roman" panose="02020603050405020304" pitchFamily="18" charset="0"/>
              </a:rPr>
              <a:t>1. </a:t>
            </a:r>
            <a:r>
              <a:rPr lang="en-US" altLang="ja-JP" sz="1200" u="sng" dirty="0" err="1" smtClean="0">
                <a:solidFill>
                  <a:schemeClr val="tx1"/>
                </a:solidFill>
                <a:latin typeface="Times New Roman" panose="02020603050405020304" pitchFamily="18" charset="0"/>
                <a:cs typeface="Times New Roman" panose="02020603050405020304" pitchFamily="18" charset="0"/>
              </a:rPr>
              <a:t>Cơ</a:t>
            </a:r>
            <a:r>
              <a:rPr lang="en-US" altLang="ja-JP" sz="1200" u="sng" dirty="0" smtClean="0">
                <a:solidFill>
                  <a:schemeClr val="tx1"/>
                </a:solidFill>
                <a:latin typeface="Times New Roman" panose="02020603050405020304" pitchFamily="18" charset="0"/>
                <a:cs typeface="Times New Roman" panose="02020603050405020304" pitchFamily="18" charset="0"/>
              </a:rPr>
              <a:t> </a:t>
            </a:r>
            <a:r>
              <a:rPr lang="en-US" altLang="ja-JP" sz="1200" u="sng" dirty="0" err="1" smtClean="0">
                <a:solidFill>
                  <a:schemeClr val="tx1"/>
                </a:solidFill>
                <a:latin typeface="Times New Roman" panose="02020603050405020304" pitchFamily="18" charset="0"/>
                <a:cs typeface="Times New Roman" panose="02020603050405020304" pitchFamily="18" charset="0"/>
              </a:rPr>
              <a:t>cấu</a:t>
            </a:r>
            <a:r>
              <a:rPr lang="en-US" altLang="ja-JP" sz="1200" u="sng" dirty="0" smtClean="0">
                <a:solidFill>
                  <a:schemeClr val="tx1"/>
                </a:solidFill>
                <a:latin typeface="Times New Roman" panose="02020603050405020304" pitchFamily="18" charset="0"/>
                <a:cs typeface="Times New Roman" panose="02020603050405020304" pitchFamily="18" charset="0"/>
              </a:rPr>
              <a:t> </a:t>
            </a:r>
            <a:r>
              <a:rPr lang="en-US" altLang="ja-JP" sz="1200" u="sng" dirty="0" err="1" smtClean="0">
                <a:solidFill>
                  <a:schemeClr val="tx1"/>
                </a:solidFill>
                <a:latin typeface="Times New Roman" panose="02020603050405020304" pitchFamily="18" charset="0"/>
                <a:cs typeface="Times New Roman" panose="02020603050405020304" pitchFamily="18" charset="0"/>
              </a:rPr>
              <a:t>điều</a:t>
            </a:r>
            <a:r>
              <a:rPr lang="en-US" altLang="ja-JP" sz="1200" u="sng" dirty="0" smtClean="0">
                <a:solidFill>
                  <a:schemeClr val="tx1"/>
                </a:solidFill>
                <a:latin typeface="Times New Roman" panose="02020603050405020304" pitchFamily="18" charset="0"/>
                <a:cs typeface="Times New Roman" panose="02020603050405020304" pitchFamily="18" charset="0"/>
              </a:rPr>
              <a:t> </a:t>
            </a:r>
            <a:r>
              <a:rPr lang="en-US" altLang="ja-JP" sz="1200" u="sng" dirty="0" err="1" smtClean="0">
                <a:solidFill>
                  <a:schemeClr val="tx1"/>
                </a:solidFill>
                <a:latin typeface="Times New Roman" panose="02020603050405020304" pitchFamily="18" charset="0"/>
                <a:cs typeface="Times New Roman" panose="02020603050405020304" pitchFamily="18" charset="0"/>
              </a:rPr>
              <a:t>hành</a:t>
            </a:r>
            <a:r>
              <a:rPr lang="en-US" altLang="ja-JP" sz="1200" u="sng" dirty="0" smtClean="0">
                <a:solidFill>
                  <a:schemeClr val="tx1"/>
                </a:solidFill>
                <a:latin typeface="Times New Roman" panose="02020603050405020304" pitchFamily="18" charset="0"/>
                <a:cs typeface="Times New Roman" panose="02020603050405020304" pitchFamily="18" charset="0"/>
              </a:rPr>
              <a:t> </a:t>
            </a:r>
            <a:r>
              <a:rPr lang="en-US" altLang="ja-JP" sz="1200" u="sng" dirty="0" err="1" smtClean="0">
                <a:solidFill>
                  <a:schemeClr val="tx1"/>
                </a:solidFill>
                <a:latin typeface="Times New Roman" panose="02020603050405020304" pitchFamily="18" charset="0"/>
                <a:cs typeface="Times New Roman" panose="02020603050405020304" pitchFamily="18" charset="0"/>
              </a:rPr>
              <a:t>Đảng</a:t>
            </a:r>
            <a:r>
              <a:rPr lang="ja-JP" altLang="en-US" sz="1200" u="sng" dirty="0">
                <a:solidFill>
                  <a:schemeClr val="tx1"/>
                </a:solidFill>
                <a:latin typeface="Times New Roman" panose="02020603050405020304" pitchFamily="18" charset="0"/>
                <a:cs typeface="Times New Roman" panose="02020603050405020304" pitchFamily="18" charset="0"/>
              </a:rPr>
              <a:t>　</a:t>
            </a:r>
            <a:endParaRPr lang="en-US" altLang="ja-JP" sz="1200" u="sng" dirty="0">
              <a:solidFill>
                <a:schemeClr val="tx1"/>
              </a:solidFill>
              <a:latin typeface="Times New Roman" panose="02020603050405020304" pitchFamily="18" charset="0"/>
              <a:cs typeface="Times New Roman" panose="02020603050405020304" pitchFamily="18" charset="0"/>
            </a:endParaRPr>
          </a:p>
          <a:p>
            <a:pPr fontAlgn="base">
              <a:spcBef>
                <a:spcPct val="0"/>
              </a:spcBef>
              <a:spcAft>
                <a:spcPct val="0"/>
              </a:spcAft>
            </a:pP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5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2017 </a:t>
            </a:r>
            <a:r>
              <a:rPr lang="ja-JP" altLang="en-US" sz="12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Trao</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đổi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ý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kiến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với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Chủ</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tịch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Hạ</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viện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Ôshima</a:t>
            </a:r>
            <a:endParaRPr lang="en-US" altLang="ja-JP" sz="12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fontAlgn="base">
              <a:spcBef>
                <a:spcPct val="0"/>
              </a:spcBef>
              <a:spcAft>
                <a:spcPct val="0"/>
              </a:spcAft>
            </a:pP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8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2017 </a:t>
            </a:r>
            <a:r>
              <a:rPr lang="ja-JP" altLang="en-US"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Cố</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vấn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Đặc</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biệt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Liên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minh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Nghị</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sỹ</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hữu</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nghị</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Nhật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Việt Takebe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thuyết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trình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endParaRPr lang="en-US" altLang="ja-JP" sz="1200" u="sng"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fontAlgn="base">
              <a:spcBef>
                <a:spcPts val="600"/>
              </a:spcBef>
              <a:spcAft>
                <a:spcPct val="0"/>
              </a:spcAft>
            </a:pP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2.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Đạo</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đức</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cán</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bộ</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công</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chức</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p>
          <a:p>
            <a:pPr fontAlgn="base">
              <a:spcBef>
                <a:spcPts val="600"/>
              </a:spcBef>
              <a:spcAft>
                <a:spcPct val="0"/>
              </a:spcAft>
            </a:pP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6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2017 </a:t>
            </a:r>
            <a:r>
              <a:rPr lang="ja-JP" altLang="en-US"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Cố</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vấn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Hội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đồng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đạo</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đức</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công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vụ</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quốc</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gia</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Nhật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Bản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Yamamoto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thuyết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trình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endParaRPr lang="en-US" altLang="zh-TW"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fontAlgn="base">
              <a:spcBef>
                <a:spcPct val="0"/>
              </a:spcBef>
              <a:spcAft>
                <a:spcPct val="0"/>
              </a:spcAft>
            </a:pP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10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2017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Giám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đốc</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UNAFEI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Senta</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thuyết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trình</a:t>
            </a:r>
            <a:endPar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fontAlgn="base">
              <a:spcBef>
                <a:spcPct val="0"/>
              </a:spcBef>
              <a:spcAft>
                <a:spcPct val="0"/>
              </a:spcAft>
            </a:pP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3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2018 </a:t>
            </a:r>
            <a:r>
              <a:rPr lang="ja-JP" altLang="en-US"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Hội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thảo</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triết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lý</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Inamori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dự</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kiến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a:t>
            </a:r>
            <a:endParaRPr lang="en-US" altLang="ja-JP" sz="12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fontAlgn="base">
              <a:spcBef>
                <a:spcPts val="600"/>
              </a:spcBef>
              <a:spcAft>
                <a:spcPct val="0"/>
              </a:spcAft>
            </a:pP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3.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Cải</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cách</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hành</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chính</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endParaRPr lang="en-US" altLang="ja-JP" sz="1200" u="sng"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fontAlgn="base">
              <a:spcBef>
                <a:spcPct val="0"/>
              </a:spcBef>
              <a:spcAft>
                <a:spcPct val="0"/>
              </a:spcAft>
            </a:pP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7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2017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Giáo</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sư</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Danh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dự</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Đại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học</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Waseda</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Tsukamoto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và</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Giáo</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sư</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Viện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Nghiên</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cứu</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Chính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sách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quốc</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gia</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Takada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thuyết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trình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ja-JP" altLang="en-US" sz="1200" u="sng"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endParaRPr lang="en-US" altLang="ja-JP" sz="1200" u="sng"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fontAlgn="base">
              <a:spcBef>
                <a:spcPts val="600"/>
              </a:spcBef>
              <a:spcAft>
                <a:spcPct val="0"/>
              </a:spcAft>
            </a:pP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4.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Hành</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chính</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địa</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phương</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endParaRPr lang="en-US" altLang="ja-JP" sz="1200" u="sng"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fontAlgn="base">
              <a:spcBef>
                <a:spcPct val="0"/>
              </a:spcBef>
              <a:spcAft>
                <a:spcPct val="0"/>
              </a:spcAft>
            </a:pP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9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2017 </a:t>
            </a:r>
            <a:r>
              <a:rPr lang="ja-JP" altLang="en-US" sz="12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Thứ</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trưởng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Bộ</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Nội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vụ</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Miyaji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thuyết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trình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p>
          <a:p>
            <a:pPr fontAlgn="base">
              <a:spcBef>
                <a:spcPct val="0"/>
              </a:spcBef>
              <a:spcAft>
                <a:spcPct val="0"/>
              </a:spcAft>
            </a:pP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5.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Hiệu</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lực</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hiệu</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quả</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hành</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u="sng"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chính</a:t>
            </a:r>
            <a:r>
              <a:rPr lang="en-US" altLang="ja-JP" sz="1200" u="sng"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p>
          <a:p>
            <a:pPr fontAlgn="base">
              <a:spcBef>
                <a:spcPct val="0"/>
              </a:spcBef>
              <a:spcAft>
                <a:spcPct val="0"/>
              </a:spcAft>
            </a:pP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4,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tháng</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9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2017</a:t>
            </a:r>
            <a:r>
              <a:rPr lang="ja-JP" altLang="en-US" sz="12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Giáo</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sư</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Đại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học</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Hitotsubashi</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Ichijo</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thuyết</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1200" dirty="0" err="1"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trình</a:t>
            </a:r>
            <a:r>
              <a:rPr lang="en-US" altLang="ja-JP" sz="1200" dirty="0" smtClean="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p>
        </p:txBody>
      </p:sp>
      <p:sp>
        <p:nvSpPr>
          <p:cNvPr id="9" name="角丸四角形 8"/>
          <p:cNvSpPr/>
          <p:nvPr/>
        </p:nvSpPr>
        <p:spPr bwMode="auto">
          <a:xfrm>
            <a:off x="4629191" y="3212976"/>
            <a:ext cx="4457582" cy="3580059"/>
          </a:xfrm>
          <a:prstGeom prst="roundRect">
            <a:avLst>
              <a:gd name="adj" fmla="val 3381"/>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tIns="0" bIns="0"/>
          <a:lstStyle/>
          <a:p>
            <a:pPr algn="ctr" fontAlgn="base">
              <a:spcBef>
                <a:spcPct val="0"/>
              </a:spcBef>
              <a:spcAft>
                <a:spcPct val="0"/>
              </a:spcAft>
            </a:pPr>
            <a:r>
              <a:rPr lang="en-US" altLang="ja-JP" sz="1300" b="1" u="sng" dirty="0" err="1" smtClean="0">
                <a:solidFill>
                  <a:srgbClr val="000000"/>
                </a:solidFill>
                <a:latin typeface="Times New Roman" panose="02020603050405020304" pitchFamily="18" charset="0"/>
                <a:cs typeface="Times New Roman" panose="02020603050405020304" pitchFamily="18" charset="0"/>
              </a:rPr>
              <a:t>Đào</a:t>
            </a:r>
            <a:r>
              <a:rPr lang="en-US" altLang="ja-JP" sz="1300" b="1" u="sng" dirty="0" smtClean="0">
                <a:solidFill>
                  <a:srgbClr val="000000"/>
                </a:solidFill>
                <a:latin typeface="Times New Roman" panose="02020603050405020304" pitchFamily="18" charset="0"/>
                <a:cs typeface="Times New Roman" panose="02020603050405020304" pitchFamily="18" charset="0"/>
              </a:rPr>
              <a:t> </a:t>
            </a:r>
            <a:r>
              <a:rPr lang="en-US" altLang="ja-JP" sz="1300" b="1" u="sng" dirty="0" err="1" smtClean="0">
                <a:solidFill>
                  <a:srgbClr val="000000"/>
                </a:solidFill>
                <a:latin typeface="Times New Roman" panose="02020603050405020304" pitchFamily="18" charset="0"/>
                <a:cs typeface="Times New Roman" panose="02020603050405020304" pitchFamily="18" charset="0"/>
              </a:rPr>
              <a:t>tạo</a:t>
            </a:r>
            <a:r>
              <a:rPr lang="en-US" altLang="ja-JP" sz="1300" b="1" u="sng" dirty="0" smtClean="0">
                <a:solidFill>
                  <a:srgbClr val="000000"/>
                </a:solidFill>
                <a:latin typeface="Times New Roman" panose="02020603050405020304" pitchFamily="18" charset="0"/>
                <a:cs typeface="Times New Roman" panose="02020603050405020304" pitchFamily="18" charset="0"/>
              </a:rPr>
              <a:t> </a:t>
            </a:r>
            <a:r>
              <a:rPr lang="en-US" altLang="ja-JP" sz="1300" b="1" u="sng" dirty="0" err="1" smtClean="0">
                <a:solidFill>
                  <a:srgbClr val="000000"/>
                </a:solidFill>
                <a:latin typeface="Times New Roman" panose="02020603050405020304" pitchFamily="18" charset="0"/>
                <a:cs typeface="Times New Roman" panose="02020603050405020304" pitchFamily="18" charset="0"/>
              </a:rPr>
              <a:t>nhân</a:t>
            </a:r>
            <a:r>
              <a:rPr lang="en-US" altLang="ja-JP" sz="1300" b="1" u="sng" dirty="0" smtClean="0">
                <a:solidFill>
                  <a:srgbClr val="000000"/>
                </a:solidFill>
                <a:latin typeface="Times New Roman" panose="02020603050405020304" pitchFamily="18" charset="0"/>
                <a:cs typeface="Times New Roman" panose="02020603050405020304" pitchFamily="18" charset="0"/>
              </a:rPr>
              <a:t> </a:t>
            </a:r>
            <a:r>
              <a:rPr lang="en-US" altLang="ja-JP" sz="1300" b="1" u="sng" dirty="0" err="1" smtClean="0">
                <a:solidFill>
                  <a:srgbClr val="000000"/>
                </a:solidFill>
                <a:latin typeface="Times New Roman" panose="02020603050405020304" pitchFamily="18" charset="0"/>
                <a:cs typeface="Times New Roman" panose="02020603050405020304" pitchFamily="18" charset="0"/>
              </a:rPr>
              <a:t>lực</a:t>
            </a:r>
            <a:endParaRPr lang="en-US" altLang="ja-JP" sz="1300" b="1" u="sng" dirty="0">
              <a:solidFill>
                <a:srgbClr val="000000"/>
              </a:solidFill>
              <a:latin typeface="Times New Roman" panose="02020603050405020304" pitchFamily="18" charset="0"/>
              <a:cs typeface="Times New Roman" panose="02020603050405020304" pitchFamily="18" charset="0"/>
            </a:endParaRPr>
          </a:p>
          <a:p>
            <a:pPr algn="ctr" fontAlgn="base">
              <a:spcBef>
                <a:spcPts val="600"/>
              </a:spcBef>
              <a:spcAft>
                <a:spcPct val="0"/>
              </a:spcAft>
            </a:pPr>
            <a:endParaRPr lang="en-US" altLang="ja-JP" sz="1300" dirty="0">
              <a:solidFill>
                <a:srgbClr val="000000"/>
              </a:solidFill>
              <a:latin typeface="Times New Roman" panose="02020603050405020304" pitchFamily="18" charset="0"/>
              <a:cs typeface="Times New Roman" panose="02020603050405020304" pitchFamily="18" charset="0"/>
            </a:endParaRPr>
          </a:p>
          <a:p>
            <a:pPr fontAlgn="base">
              <a:spcBef>
                <a:spcPct val="0"/>
              </a:spcBef>
              <a:spcAft>
                <a:spcPct val="0"/>
              </a:spcAft>
            </a:pPr>
            <a:r>
              <a:rPr lang="en-US" altLang="ja-JP" sz="1300" u="sng" dirty="0" smtClean="0">
                <a:solidFill>
                  <a:srgbClr val="000000"/>
                </a:solidFill>
                <a:latin typeface="Times New Roman" panose="02020603050405020304" pitchFamily="18" charset="0"/>
                <a:cs typeface="Times New Roman" panose="02020603050405020304" pitchFamily="18" charset="0"/>
              </a:rPr>
              <a:t>1. </a:t>
            </a:r>
            <a:r>
              <a:rPr lang="en-US" altLang="ja-JP" sz="1300" u="sng" dirty="0" err="1" smtClean="0">
                <a:solidFill>
                  <a:srgbClr val="000000"/>
                </a:solidFill>
                <a:latin typeface="Times New Roman" panose="02020603050405020304" pitchFamily="18" charset="0"/>
                <a:cs typeface="Times New Roman" panose="02020603050405020304" pitchFamily="18" charset="0"/>
              </a:rPr>
              <a:t>Chương</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trình</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thạc</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sỹ</a:t>
            </a:r>
            <a:r>
              <a:rPr lang="en-US" altLang="ja-JP" sz="1300" u="sng" dirty="0" smtClean="0">
                <a:solidFill>
                  <a:srgbClr val="000000"/>
                </a:solidFill>
                <a:latin typeface="Times New Roman" panose="02020603050405020304" pitchFamily="18" charset="0"/>
                <a:cs typeface="Times New Roman" panose="02020603050405020304" pitchFamily="18" charset="0"/>
              </a:rPr>
              <a:t> </a:t>
            </a:r>
            <a:endParaRPr lang="en-US" altLang="ja-JP" sz="1300" u="sng" dirty="0">
              <a:solidFill>
                <a:srgbClr val="000000"/>
              </a:solidFill>
              <a:latin typeface="Times New Roman" panose="02020603050405020304" pitchFamily="18" charset="0"/>
              <a:cs typeface="Times New Roman" panose="02020603050405020304" pitchFamily="18" charset="0"/>
            </a:endParaRPr>
          </a:p>
          <a:p>
            <a:pPr fontAlgn="base">
              <a:spcBef>
                <a:spcPct val="0"/>
              </a:spcBef>
              <a:spcAft>
                <a:spcPct val="0"/>
              </a:spcAft>
            </a:pPr>
            <a:r>
              <a:rPr lang="ja-JP" altLang="en-US"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Từ</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năm</a:t>
            </a:r>
            <a:r>
              <a:rPr lang="en-US" altLang="ja-JP" sz="1300" dirty="0" smtClean="0">
                <a:solidFill>
                  <a:srgbClr val="000000"/>
                </a:solidFill>
                <a:latin typeface="Times New Roman" panose="02020603050405020304" pitchFamily="18" charset="0"/>
                <a:cs typeface="Times New Roman" panose="02020603050405020304" pitchFamily="18" charset="0"/>
              </a:rPr>
              <a:t> 2018, </a:t>
            </a:r>
            <a:r>
              <a:rPr lang="en-US" altLang="ja-JP" sz="1300" dirty="0" err="1" smtClean="0">
                <a:solidFill>
                  <a:srgbClr val="000000"/>
                </a:solidFill>
                <a:latin typeface="Times New Roman" panose="02020603050405020304" pitchFamily="18" charset="0"/>
                <a:cs typeface="Times New Roman" panose="02020603050405020304" pitchFamily="18" charset="0"/>
              </a:rPr>
              <a:t>số</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lượng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học</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bổng</a:t>
            </a:r>
            <a:r>
              <a:rPr lang="en-US" altLang="ja-JP" sz="1300" dirty="0" smtClean="0">
                <a:solidFill>
                  <a:srgbClr val="000000"/>
                </a:solidFill>
                <a:latin typeface="Times New Roman" panose="02020603050405020304" pitchFamily="18" charset="0"/>
                <a:cs typeface="Times New Roman" panose="02020603050405020304" pitchFamily="18" charset="0"/>
              </a:rPr>
              <a:t> JDS </a:t>
            </a:r>
            <a:r>
              <a:rPr lang="en-US" altLang="ja-JP" sz="1300" dirty="0" err="1" smtClean="0">
                <a:solidFill>
                  <a:srgbClr val="000000"/>
                </a:solidFill>
                <a:latin typeface="Times New Roman" panose="02020603050405020304" pitchFamily="18" charset="0"/>
                <a:cs typeface="Times New Roman" panose="02020603050405020304" pitchFamily="18" charset="0"/>
              </a:rPr>
              <a:t>dành</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cho</a:t>
            </a:r>
            <a:r>
              <a:rPr lang="en-US" altLang="ja-JP" sz="1300" dirty="0" smtClean="0">
                <a:solidFill>
                  <a:srgbClr val="000000"/>
                </a:solidFill>
                <a:latin typeface="Times New Roman" panose="02020603050405020304" pitchFamily="18" charset="0"/>
                <a:cs typeface="Times New Roman" panose="02020603050405020304" pitchFamily="18" charset="0"/>
              </a:rPr>
              <a:t> Việt Nam </a:t>
            </a:r>
            <a:r>
              <a:rPr lang="en-US" altLang="ja-JP" sz="1300" dirty="0" err="1" smtClean="0">
                <a:solidFill>
                  <a:srgbClr val="000000"/>
                </a:solidFill>
                <a:latin typeface="Times New Roman" panose="02020603050405020304" pitchFamily="18" charset="0"/>
                <a:cs typeface="Times New Roman" panose="02020603050405020304" pitchFamily="18" charset="0"/>
              </a:rPr>
              <a:t>sẽ</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tăng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gấp</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đôi</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từ</a:t>
            </a:r>
            <a:r>
              <a:rPr lang="en-US" altLang="ja-JP" sz="1300" dirty="0" smtClean="0">
                <a:solidFill>
                  <a:srgbClr val="000000"/>
                </a:solidFill>
                <a:latin typeface="Times New Roman" panose="02020603050405020304" pitchFamily="18" charset="0"/>
                <a:cs typeface="Times New Roman" panose="02020603050405020304" pitchFamily="18" charset="0"/>
              </a:rPr>
              <a:t> 30 </a:t>
            </a:r>
            <a:r>
              <a:rPr lang="en-US" altLang="ja-JP" sz="1300" dirty="0" err="1" smtClean="0">
                <a:solidFill>
                  <a:srgbClr val="000000"/>
                </a:solidFill>
                <a:latin typeface="Times New Roman" panose="02020603050405020304" pitchFamily="18" charset="0"/>
                <a:cs typeface="Times New Roman" panose="02020603050405020304" pitchFamily="18" charset="0"/>
              </a:rPr>
              <a:t>suất</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lên</a:t>
            </a:r>
            <a:r>
              <a:rPr lang="en-US" altLang="ja-JP" sz="1300" dirty="0" smtClean="0">
                <a:solidFill>
                  <a:srgbClr val="000000"/>
                </a:solidFill>
                <a:latin typeface="Times New Roman" panose="02020603050405020304" pitchFamily="18" charset="0"/>
                <a:cs typeface="Times New Roman" panose="02020603050405020304" pitchFamily="18" charset="0"/>
              </a:rPr>
              <a:t> 60 </a:t>
            </a:r>
            <a:r>
              <a:rPr lang="en-US" altLang="ja-JP" sz="1300" dirty="0" err="1" smtClean="0">
                <a:solidFill>
                  <a:srgbClr val="000000"/>
                </a:solidFill>
                <a:latin typeface="Times New Roman" panose="02020603050405020304" pitchFamily="18" charset="0"/>
                <a:cs typeface="Times New Roman" panose="02020603050405020304" pitchFamily="18" charset="0"/>
              </a:rPr>
              <a:t>suất</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học</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bổng</a:t>
            </a:r>
            <a:r>
              <a:rPr lang="en-US" altLang="ja-JP" sz="1300" dirty="0" smtClean="0">
                <a:solidFill>
                  <a:srgbClr val="000000"/>
                </a:solidFill>
                <a:latin typeface="Times New Roman" panose="02020603050405020304" pitchFamily="18" charset="0"/>
                <a:cs typeface="Times New Roman" panose="02020603050405020304" pitchFamily="18" charset="0"/>
              </a:rPr>
              <a:t> </a:t>
            </a:r>
          </a:p>
          <a:p>
            <a:pPr marL="266700" indent="-266700" fontAlgn="base">
              <a:spcBef>
                <a:spcPts val="600"/>
              </a:spcBef>
              <a:spcAft>
                <a:spcPct val="0"/>
              </a:spcAft>
            </a:pPr>
            <a:r>
              <a:rPr lang="en-US" altLang="ja-JP" sz="1300" u="sng" dirty="0" smtClean="0">
                <a:solidFill>
                  <a:srgbClr val="000000"/>
                </a:solidFill>
                <a:latin typeface="Times New Roman" panose="02020603050405020304" pitchFamily="18" charset="0"/>
                <a:cs typeface="Times New Roman" panose="02020603050405020304" pitchFamily="18" charset="0"/>
              </a:rPr>
              <a:t>2. </a:t>
            </a:r>
            <a:r>
              <a:rPr lang="en-US" altLang="ja-JP" sz="1300" u="sng" dirty="0" err="1" smtClean="0">
                <a:solidFill>
                  <a:srgbClr val="000000"/>
                </a:solidFill>
                <a:latin typeface="Times New Roman" panose="02020603050405020304" pitchFamily="18" charset="0"/>
                <a:cs typeface="Times New Roman" panose="02020603050405020304" pitchFamily="18" charset="0"/>
              </a:rPr>
              <a:t>Chương</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trình</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tiến</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sỹ</a:t>
            </a:r>
            <a:endParaRPr lang="en-US" altLang="ja-JP" sz="1300" u="sng" dirty="0" smtClean="0">
              <a:solidFill>
                <a:srgbClr val="000000"/>
              </a:solidFill>
              <a:latin typeface="Times New Roman" panose="02020603050405020304" pitchFamily="18" charset="0"/>
              <a:cs typeface="Times New Roman" panose="02020603050405020304" pitchFamily="18" charset="0"/>
            </a:endParaRPr>
          </a:p>
          <a:p>
            <a:pPr marL="266700" indent="-266700" fontAlgn="base">
              <a:spcAft>
                <a:spcPct val="0"/>
              </a:spcAft>
            </a:pPr>
            <a:r>
              <a:rPr lang="ja-JP" altLang="en-US" sz="1300" dirty="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Từ</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a:solidFill>
                  <a:srgbClr val="000000"/>
                </a:solidFill>
                <a:latin typeface="Times New Roman" panose="02020603050405020304" pitchFamily="18" charset="0"/>
                <a:cs typeface="Times New Roman" panose="02020603050405020304" pitchFamily="18" charset="0"/>
              </a:rPr>
              <a:t>năm</a:t>
            </a:r>
            <a:r>
              <a:rPr lang="en-US" altLang="ja-JP" sz="1300" dirty="0">
                <a:solidFill>
                  <a:srgbClr val="000000"/>
                </a:solidFill>
                <a:latin typeface="Times New Roman" panose="02020603050405020304" pitchFamily="18" charset="0"/>
                <a:cs typeface="Times New Roman" panose="02020603050405020304" pitchFamily="18" charset="0"/>
              </a:rPr>
              <a:t> </a:t>
            </a:r>
            <a:r>
              <a:rPr lang="en-US" altLang="ja-JP" sz="1300" dirty="0" smtClean="0">
                <a:solidFill>
                  <a:srgbClr val="000000"/>
                </a:solidFill>
                <a:latin typeface="Times New Roman" panose="02020603050405020304" pitchFamily="18" charset="0"/>
                <a:cs typeface="Times New Roman" panose="02020603050405020304" pitchFamily="18" charset="0"/>
              </a:rPr>
              <a:t>2018, </a:t>
            </a:r>
            <a:r>
              <a:rPr lang="en-US" altLang="ja-JP" sz="1300" dirty="0" err="1" smtClean="0">
                <a:solidFill>
                  <a:srgbClr val="000000"/>
                </a:solidFill>
                <a:latin typeface="Times New Roman" panose="02020603050405020304" pitchFamily="18" charset="0"/>
                <a:cs typeface="Times New Roman" panose="02020603050405020304" pitchFamily="18" charset="0"/>
              </a:rPr>
              <a:t>xây</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dựng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kế</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hoạch</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tiếp</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nhận</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hàng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năm</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b="1" dirty="0" smtClean="0">
                <a:solidFill>
                  <a:srgbClr val="000000"/>
                </a:solidFill>
                <a:latin typeface="Times New Roman" panose="02020603050405020304" pitchFamily="18" charset="0"/>
                <a:cs typeface="Times New Roman" panose="02020603050405020304" pitchFamily="18" charset="0"/>
              </a:rPr>
              <a:t>5</a:t>
            </a:r>
          </a:p>
          <a:p>
            <a:pPr marL="266700" indent="-266700" fontAlgn="base">
              <a:spcAft>
                <a:spcPct val="0"/>
              </a:spcAft>
            </a:pPr>
            <a:r>
              <a:rPr lang="en-US" altLang="ja-JP" sz="1300" b="1" dirty="0" err="1" smtClean="0">
                <a:solidFill>
                  <a:srgbClr val="000000"/>
                </a:solidFill>
                <a:latin typeface="Times New Roman" panose="02020603050405020304" pitchFamily="18" charset="0"/>
                <a:cs typeface="Times New Roman" panose="02020603050405020304" pitchFamily="18" charset="0"/>
              </a:rPr>
              <a:t>cán</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bộ</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học</a:t>
            </a:r>
            <a:r>
              <a:rPr lang="en-US" altLang="ja-JP" sz="1300" dirty="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chương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trình</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tiến</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sỹ</a:t>
            </a:r>
            <a:endParaRPr lang="en-US" altLang="ja-JP" sz="1300" dirty="0" smtClean="0">
              <a:solidFill>
                <a:srgbClr val="000000"/>
              </a:solidFill>
              <a:latin typeface="Times New Roman" panose="02020603050405020304" pitchFamily="18" charset="0"/>
              <a:cs typeface="Times New Roman" panose="02020603050405020304" pitchFamily="18" charset="0"/>
            </a:endParaRPr>
          </a:p>
          <a:p>
            <a:pPr marL="266700" indent="-266700" fontAlgn="base">
              <a:spcBef>
                <a:spcPts val="600"/>
              </a:spcBef>
              <a:spcAft>
                <a:spcPct val="0"/>
              </a:spcAft>
            </a:pPr>
            <a:r>
              <a:rPr lang="en-US" altLang="ja-JP" sz="1300" u="sng" dirty="0" smtClean="0">
                <a:solidFill>
                  <a:srgbClr val="000000"/>
                </a:solidFill>
                <a:latin typeface="Times New Roman" panose="02020603050405020304" pitchFamily="18" charset="0"/>
                <a:cs typeface="Times New Roman" panose="02020603050405020304" pitchFamily="18" charset="0"/>
              </a:rPr>
              <a:t>3. </a:t>
            </a:r>
            <a:r>
              <a:rPr lang="en-US" altLang="ja-JP" sz="1300" u="sng" dirty="0" err="1" smtClean="0">
                <a:solidFill>
                  <a:srgbClr val="000000"/>
                </a:solidFill>
                <a:latin typeface="Times New Roman" panose="02020603050405020304" pitchFamily="18" charset="0"/>
                <a:cs typeface="Times New Roman" panose="02020603050405020304" pitchFamily="18" charset="0"/>
              </a:rPr>
              <a:t>Khóa</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bồi</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dưỡng</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ngắn</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hạn</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và</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trung</a:t>
            </a:r>
            <a:r>
              <a:rPr lang="en-US" altLang="ja-JP" sz="1300" u="sng" dirty="0" smtClean="0">
                <a:solidFill>
                  <a:srgbClr val="000000"/>
                </a:solidFill>
                <a:latin typeface="Times New Roman" panose="02020603050405020304" pitchFamily="18" charset="0"/>
                <a:cs typeface="Times New Roman" panose="02020603050405020304" pitchFamily="18" charset="0"/>
              </a:rPr>
              <a:t> </a:t>
            </a:r>
            <a:r>
              <a:rPr lang="en-US" altLang="ja-JP" sz="1300" u="sng" dirty="0" err="1" smtClean="0">
                <a:solidFill>
                  <a:srgbClr val="000000"/>
                </a:solidFill>
                <a:latin typeface="Times New Roman" panose="02020603050405020304" pitchFamily="18" charset="0"/>
                <a:cs typeface="Times New Roman" panose="02020603050405020304" pitchFamily="18" charset="0"/>
              </a:rPr>
              <a:t>hạn</a:t>
            </a:r>
            <a:r>
              <a:rPr lang="en-US" altLang="ja-JP" sz="1300" u="sng" dirty="0" smtClean="0">
                <a:solidFill>
                  <a:srgbClr val="000000"/>
                </a:solidFill>
                <a:latin typeface="Times New Roman" panose="02020603050405020304" pitchFamily="18" charset="0"/>
                <a:cs typeface="Times New Roman" panose="02020603050405020304" pitchFamily="18" charset="0"/>
              </a:rPr>
              <a:t> </a:t>
            </a:r>
            <a:endParaRPr lang="en-US" altLang="ja-JP" sz="1300" u="sng" dirty="0">
              <a:solidFill>
                <a:srgbClr val="000000"/>
              </a:solidFill>
              <a:latin typeface="Times New Roman" panose="02020603050405020304" pitchFamily="18" charset="0"/>
              <a:cs typeface="Times New Roman" panose="02020603050405020304" pitchFamily="18" charset="0"/>
            </a:endParaRPr>
          </a:p>
          <a:p>
            <a:pPr marL="266700" indent="-266700" fontAlgn="base">
              <a:spcBef>
                <a:spcPts val="600"/>
              </a:spcBef>
              <a:spcAft>
                <a:spcPct val="0"/>
              </a:spcAft>
            </a:pPr>
            <a:r>
              <a:rPr lang="en-US" altLang="ja-JP" sz="1300" dirty="0">
                <a:solidFill>
                  <a:srgbClr val="000000"/>
                </a:solidFill>
                <a:latin typeface="Times New Roman" panose="02020603050405020304" pitchFamily="18" charset="0"/>
                <a:cs typeface="Times New Roman" panose="02020603050405020304" pitchFamily="18" charset="0"/>
              </a:rPr>
              <a:t> </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Từ</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năm</a:t>
            </a:r>
            <a:r>
              <a:rPr lang="en-US" altLang="ja-JP" sz="1300" dirty="0" smtClean="0">
                <a:solidFill>
                  <a:srgbClr val="000000"/>
                </a:solidFill>
                <a:latin typeface="Times New Roman" panose="02020603050405020304" pitchFamily="18" charset="0"/>
                <a:cs typeface="Times New Roman" panose="02020603050405020304" pitchFamily="18" charset="0"/>
              </a:rPr>
              <a:t> 2018, </a:t>
            </a:r>
            <a:r>
              <a:rPr lang="en-US" altLang="ja-JP" sz="1300" dirty="0" err="1" smtClean="0">
                <a:solidFill>
                  <a:srgbClr val="000000"/>
                </a:solidFill>
                <a:latin typeface="Times New Roman" panose="02020603050405020304" pitchFamily="18" charset="0"/>
                <a:cs typeface="Times New Roman" panose="02020603050405020304" pitchFamily="18" charset="0"/>
              </a:rPr>
              <a:t>xây</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dựng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kế</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hoạch</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tiếp</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nhận</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hàng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năm</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khoảng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b="1" dirty="0" smtClean="0">
                <a:solidFill>
                  <a:srgbClr val="000000"/>
                </a:solidFill>
                <a:latin typeface="Times New Roman" panose="02020603050405020304" pitchFamily="18" charset="0"/>
                <a:cs typeface="Times New Roman" panose="02020603050405020304" pitchFamily="18" charset="0"/>
              </a:rPr>
              <a:t>100 </a:t>
            </a:r>
            <a:r>
              <a:rPr lang="en-US" altLang="ja-JP" sz="1300" b="1" dirty="0" err="1" smtClean="0">
                <a:solidFill>
                  <a:srgbClr val="000000"/>
                </a:solidFill>
                <a:latin typeface="Times New Roman" panose="02020603050405020304" pitchFamily="18" charset="0"/>
                <a:cs typeface="Times New Roman" panose="02020603050405020304" pitchFamily="18" charset="0"/>
              </a:rPr>
              <a:t>cán</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bộ</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dirty="0" smtClean="0">
                <a:solidFill>
                  <a:srgbClr val="000000"/>
                </a:solidFill>
                <a:latin typeface="Times New Roman" panose="02020603050405020304" pitchFamily="18" charset="0"/>
                <a:cs typeface="Times New Roman" panose="02020603050405020304" pitchFamily="18" charset="0"/>
              </a:rPr>
              <a:t>(</a:t>
            </a:r>
            <a:r>
              <a:rPr lang="en-US" altLang="ja-JP" sz="1300" dirty="0" err="1" smtClean="0">
                <a:solidFill>
                  <a:srgbClr val="000000"/>
                </a:solidFill>
                <a:latin typeface="Times New Roman" panose="02020603050405020304" pitchFamily="18" charset="0"/>
                <a:cs typeface="Times New Roman" panose="02020603050405020304" pitchFamily="18" charset="0"/>
              </a:rPr>
              <a:t>tăng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số</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lượng</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đào</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tạo</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rgbClr val="000000"/>
                </a:solidFill>
                <a:latin typeface="Times New Roman" panose="02020603050405020304" pitchFamily="18" charset="0"/>
                <a:cs typeface="Times New Roman" panose="02020603050405020304" pitchFamily="18" charset="0"/>
              </a:rPr>
              <a:t>lớp</a:t>
            </a:r>
            <a:r>
              <a:rPr lang="en-US" altLang="ja-JP" sz="1300" dirty="0" smtClean="0">
                <a:solidFill>
                  <a:srgbClr val="000000"/>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nguồn</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của</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Học</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viện</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Chính</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trị</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Quốc</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gia</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Hồ</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Chí</a:t>
            </a:r>
            <a:r>
              <a:rPr lang="en-US" altLang="ja-JP" sz="1300" dirty="0" smtClean="0">
                <a:solidFill>
                  <a:schemeClr val="tx1"/>
                </a:solidFill>
                <a:latin typeface="Times New Roman" panose="02020603050405020304" pitchFamily="18" charset="0"/>
                <a:cs typeface="Times New Roman" panose="02020603050405020304" pitchFamily="18" charset="0"/>
              </a:rPr>
              <a:t> Minh (</a:t>
            </a:r>
            <a:r>
              <a:rPr lang="en-US" altLang="ja-JP" sz="1300" dirty="0" err="1" smtClean="0">
                <a:solidFill>
                  <a:schemeClr val="tx1"/>
                </a:solidFill>
                <a:latin typeface="Times New Roman" panose="02020603050405020304" pitchFamily="18" charset="0"/>
                <a:cs typeface="Times New Roman" panose="02020603050405020304" pitchFamily="18" charset="0"/>
              </a:rPr>
              <a:t>trước</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đây</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là</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khoảng</a:t>
            </a:r>
            <a:r>
              <a:rPr lang="en-US" altLang="ja-JP" sz="1300" dirty="0" smtClean="0">
                <a:solidFill>
                  <a:schemeClr val="tx1"/>
                </a:solidFill>
                <a:latin typeface="Times New Roman" panose="02020603050405020304" pitchFamily="18" charset="0"/>
                <a:cs typeface="Times New Roman" panose="02020603050405020304" pitchFamily="18" charset="0"/>
              </a:rPr>
              <a:t> 40 </a:t>
            </a:r>
            <a:r>
              <a:rPr lang="en-US" altLang="ja-JP" sz="1300" dirty="0" err="1" smtClean="0">
                <a:solidFill>
                  <a:schemeClr val="tx1"/>
                </a:solidFill>
                <a:latin typeface="Times New Roman" panose="02020603050405020304" pitchFamily="18" charset="0"/>
                <a:cs typeface="Times New Roman" panose="02020603050405020304" pitchFamily="18" charset="0"/>
              </a:rPr>
              <a:t>người</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hàng</a:t>
            </a:r>
            <a:r>
              <a:rPr lang="en-US" altLang="ja-JP" sz="1300" dirty="0" smtClean="0">
                <a:solidFill>
                  <a:schemeClr val="tx1"/>
                </a:solidFill>
                <a:latin typeface="Times New Roman" panose="02020603050405020304" pitchFamily="18" charset="0"/>
                <a:cs typeface="Times New Roman" panose="02020603050405020304" pitchFamily="18" charset="0"/>
              </a:rPr>
              <a:t> </a:t>
            </a:r>
            <a:r>
              <a:rPr lang="en-US" altLang="ja-JP" sz="1300" dirty="0" err="1" smtClean="0">
                <a:solidFill>
                  <a:schemeClr val="tx1"/>
                </a:solidFill>
                <a:latin typeface="Times New Roman" panose="02020603050405020304" pitchFamily="18" charset="0"/>
                <a:cs typeface="Times New Roman" panose="02020603050405020304" pitchFamily="18" charset="0"/>
              </a:rPr>
              <a:t>năm</a:t>
            </a:r>
            <a:r>
              <a:rPr lang="en-US" altLang="ja-JP" sz="1300" dirty="0" smtClean="0">
                <a:solidFill>
                  <a:schemeClr val="tx1"/>
                </a:solidFill>
                <a:latin typeface="Times New Roman" panose="02020603050405020304" pitchFamily="18" charset="0"/>
                <a:cs typeface="Times New Roman" panose="02020603050405020304" pitchFamily="18" charset="0"/>
              </a:rPr>
              <a:t>))</a:t>
            </a:r>
            <a:endParaRPr lang="en-US" altLang="ja-JP" sz="1300" dirty="0">
              <a:solidFill>
                <a:schemeClr val="tx1"/>
              </a:solidFill>
              <a:latin typeface="Times New Roman" panose="02020603050405020304" pitchFamily="18" charset="0"/>
              <a:cs typeface="Times New Roman" panose="02020603050405020304" pitchFamily="18" charset="0"/>
            </a:endParaRPr>
          </a:p>
          <a:p>
            <a:pPr marL="266700" indent="-266700" algn="ctr" fontAlgn="base">
              <a:spcBef>
                <a:spcPts val="600"/>
              </a:spcBef>
              <a:spcAft>
                <a:spcPct val="0"/>
              </a:spcAft>
            </a:pPr>
            <a:r>
              <a:rPr lang="ja-JP" altLang="en-US" sz="1300" b="1" dirty="0" smtClean="0">
                <a:solidFill>
                  <a:srgbClr val="000000"/>
                </a:solidFill>
                <a:latin typeface="Times New Roman" panose="02020603050405020304" pitchFamily="18" charset="0"/>
                <a:cs typeface="Times New Roman" panose="02020603050405020304" pitchFamily="18" charset="0"/>
              </a:rPr>
              <a:t>⇒</a:t>
            </a:r>
            <a:r>
              <a:rPr lang="ja-JP" altLang="en-US" sz="1300" b="1" dirty="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cung</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cấp</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cơ</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hội</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đào</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tạo</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cho</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u="sng" dirty="0" err="1" smtClean="0">
                <a:solidFill>
                  <a:srgbClr val="000000"/>
                </a:solidFill>
                <a:latin typeface="Times New Roman" panose="02020603050405020304" pitchFamily="18" charset="0"/>
                <a:cs typeface="Times New Roman" panose="02020603050405020304" pitchFamily="18" charset="0"/>
              </a:rPr>
              <a:t>trên</a:t>
            </a:r>
            <a:r>
              <a:rPr lang="en-US" altLang="ja-JP" sz="1300" b="1" u="sng" dirty="0" smtClean="0">
                <a:solidFill>
                  <a:srgbClr val="000000"/>
                </a:solidFill>
                <a:latin typeface="Times New Roman" panose="02020603050405020304" pitchFamily="18" charset="0"/>
                <a:cs typeface="Times New Roman" panose="02020603050405020304" pitchFamily="18" charset="0"/>
              </a:rPr>
              <a:t> 800 </a:t>
            </a:r>
            <a:r>
              <a:rPr lang="en-US" altLang="ja-JP" sz="1300" b="1" u="sng" dirty="0" err="1" smtClean="0">
                <a:solidFill>
                  <a:srgbClr val="000000"/>
                </a:solidFill>
                <a:latin typeface="Times New Roman" panose="02020603050405020304" pitchFamily="18" charset="0"/>
                <a:cs typeface="Times New Roman" panose="02020603050405020304" pitchFamily="18" charset="0"/>
              </a:rPr>
              <a:t>cán</a:t>
            </a:r>
            <a:r>
              <a:rPr lang="en-US" altLang="ja-JP" sz="1300" b="1" u="sng" dirty="0" smtClean="0">
                <a:solidFill>
                  <a:srgbClr val="000000"/>
                </a:solidFill>
                <a:latin typeface="Times New Roman" panose="02020603050405020304" pitchFamily="18" charset="0"/>
                <a:cs typeface="Times New Roman" panose="02020603050405020304" pitchFamily="18" charset="0"/>
              </a:rPr>
              <a:t> </a:t>
            </a:r>
            <a:r>
              <a:rPr lang="en-US" altLang="ja-JP" sz="1300" b="1" u="sng" dirty="0" err="1" smtClean="0">
                <a:solidFill>
                  <a:srgbClr val="000000"/>
                </a:solidFill>
                <a:latin typeface="Times New Roman" panose="02020603050405020304" pitchFamily="18" charset="0"/>
                <a:cs typeface="Times New Roman" panose="02020603050405020304" pitchFamily="18" charset="0"/>
              </a:rPr>
              <a:t>bộ</a:t>
            </a:r>
            <a:r>
              <a:rPr lang="en-US" altLang="ja-JP" sz="1300" b="1" u="sng" dirty="0" smtClean="0">
                <a:solidFill>
                  <a:srgbClr val="000000"/>
                </a:solidFill>
                <a:latin typeface="Times New Roman" panose="02020603050405020304" pitchFamily="18" charset="0"/>
                <a:cs typeface="Times New Roman" panose="02020603050405020304" pitchFamily="18" charset="0"/>
              </a:rPr>
              <a:t> </a:t>
            </a:r>
            <a:r>
              <a:rPr lang="en-US" altLang="ja-JP" sz="1300" b="1" u="sng" dirty="0" err="1" smtClean="0">
                <a:solidFill>
                  <a:srgbClr val="000000"/>
                </a:solidFill>
                <a:latin typeface="Times New Roman" panose="02020603050405020304" pitchFamily="18" charset="0"/>
                <a:cs typeface="Times New Roman" panose="02020603050405020304" pitchFamily="18" charset="0"/>
              </a:rPr>
              <a:t>công</a:t>
            </a:r>
            <a:r>
              <a:rPr lang="en-US" altLang="ja-JP" sz="1300" b="1" u="sng" dirty="0" smtClean="0">
                <a:solidFill>
                  <a:srgbClr val="000000"/>
                </a:solidFill>
                <a:latin typeface="Times New Roman" panose="02020603050405020304" pitchFamily="18" charset="0"/>
                <a:cs typeface="Times New Roman" panose="02020603050405020304" pitchFamily="18" charset="0"/>
              </a:rPr>
              <a:t> </a:t>
            </a:r>
            <a:r>
              <a:rPr lang="en-US" altLang="ja-JP" sz="1300" b="1" u="sng" dirty="0" err="1" smtClean="0">
                <a:solidFill>
                  <a:srgbClr val="000000"/>
                </a:solidFill>
                <a:latin typeface="Times New Roman" panose="02020603050405020304" pitchFamily="18" charset="0"/>
                <a:cs typeface="Times New Roman" panose="02020603050405020304" pitchFamily="18" charset="0"/>
              </a:rPr>
              <a:t>chức</a:t>
            </a:r>
            <a:r>
              <a:rPr lang="en-US" altLang="ja-JP" sz="1300" b="1" u="sng"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trong</a:t>
            </a:r>
            <a:r>
              <a:rPr lang="en-US" altLang="ja-JP" sz="1300" b="1" dirty="0" smtClean="0">
                <a:solidFill>
                  <a:srgbClr val="000000"/>
                </a:solidFill>
                <a:latin typeface="Times New Roman" panose="02020603050405020304" pitchFamily="18" charset="0"/>
                <a:cs typeface="Times New Roman" panose="02020603050405020304" pitchFamily="18" charset="0"/>
              </a:rPr>
              <a:t> 5 </a:t>
            </a:r>
            <a:r>
              <a:rPr lang="en-US" altLang="ja-JP" sz="1300" b="1" dirty="0" err="1" smtClean="0">
                <a:solidFill>
                  <a:srgbClr val="000000"/>
                </a:solidFill>
                <a:latin typeface="Times New Roman" panose="02020603050405020304" pitchFamily="18" charset="0"/>
                <a:cs typeface="Times New Roman" panose="02020603050405020304" pitchFamily="18" charset="0"/>
              </a:rPr>
              <a:t>năm</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en-US" altLang="ja-JP" sz="1300" b="1" dirty="0" err="1" smtClean="0">
                <a:solidFill>
                  <a:srgbClr val="000000"/>
                </a:solidFill>
                <a:latin typeface="Times New Roman" panose="02020603050405020304" pitchFamily="18" charset="0"/>
                <a:cs typeface="Times New Roman" panose="02020603050405020304" pitchFamily="18" charset="0"/>
              </a:rPr>
              <a:t>tới</a:t>
            </a:r>
            <a:r>
              <a:rPr lang="en-US" altLang="ja-JP" sz="1300" b="1" dirty="0" smtClean="0">
                <a:solidFill>
                  <a:srgbClr val="000000"/>
                </a:solidFill>
                <a:latin typeface="Times New Roman" panose="02020603050405020304" pitchFamily="18" charset="0"/>
                <a:cs typeface="Times New Roman" panose="02020603050405020304" pitchFamily="18" charset="0"/>
              </a:rPr>
              <a:t> </a:t>
            </a:r>
            <a:r>
              <a:rPr lang="ja-JP" altLang="en-US" sz="1300" b="1" dirty="0" smtClean="0">
                <a:solidFill>
                  <a:srgbClr val="000000"/>
                </a:solidFill>
                <a:latin typeface="Times New Roman" panose="02020603050405020304" pitchFamily="18" charset="0"/>
                <a:cs typeface="Times New Roman" panose="02020603050405020304" pitchFamily="18" charset="0"/>
              </a:rPr>
              <a:t>　</a:t>
            </a:r>
            <a:endParaRPr lang="en-US" altLang="ja-JP" sz="1300" b="1" dirty="0">
              <a:solidFill>
                <a:srgbClr val="000000"/>
              </a:solidFill>
              <a:latin typeface="Times New Roman" panose="02020603050405020304" pitchFamily="18" charset="0"/>
              <a:cs typeface="Times New Roman" panose="02020603050405020304" pitchFamily="18" charset="0"/>
            </a:endParaRPr>
          </a:p>
        </p:txBody>
      </p:sp>
      <p:pic>
        <p:nvPicPr>
          <p:cNvPr id="10" name="Picture 3" descr="C:\Users\a21380\Desktop\1. JAPAN- VIET N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2052" y="0"/>
            <a:ext cx="1069108" cy="804357"/>
          </a:xfrm>
          <a:prstGeom prst="rect">
            <a:avLst/>
          </a:prstGeom>
          <a:noFill/>
          <a:extLst>
            <a:ext uri="{909E8E84-426E-40DD-AFC4-6F175D3DCCD1}">
              <a14:hiddenFill xmlns:a14="http://schemas.microsoft.com/office/drawing/2010/main">
                <a:solidFill>
                  <a:srgbClr val="FFFFFF"/>
                </a:solidFill>
              </a14:hiddenFill>
            </a:ext>
          </a:extLst>
        </p:spPr>
      </p:pic>
      <p:sp>
        <p:nvSpPr>
          <p:cNvPr id="11" name="タイトル 1"/>
          <p:cNvSpPr txBox="1">
            <a:spLocks/>
          </p:cNvSpPr>
          <p:nvPr/>
        </p:nvSpPr>
        <p:spPr>
          <a:xfrm>
            <a:off x="0" y="0"/>
            <a:ext cx="9144000" cy="476250"/>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u="sng" smtClean="0">
                <a:latin typeface="Times New Roman" pitchFamily="18" charset="0"/>
                <a:cs typeface="Times New Roman" pitchFamily="18" charset="0"/>
              </a:rPr>
              <a:t>2. Hiện trạng mối quan hệ Nhật Bản – Việt Nam</a:t>
            </a:r>
            <a:endParaRPr lang="ja-JP" altLang="en-US" sz="2800" u="sng" dirty="0" smtClean="0">
              <a:latin typeface="Times New Roman" pitchFamily="18" charset="0"/>
              <a:cs typeface="Times New Roman" pitchFamily="18" charset="0"/>
            </a:endParaRPr>
          </a:p>
        </p:txBody>
      </p:sp>
      <p:sp>
        <p:nvSpPr>
          <p:cNvPr id="3" name="スライド番号プレースホルダー 2"/>
          <p:cNvSpPr>
            <a:spLocks noGrp="1"/>
          </p:cNvSpPr>
          <p:nvPr>
            <p:ph type="sldNum" sz="quarter" idx="12"/>
          </p:nvPr>
        </p:nvSpPr>
        <p:spPr>
          <a:xfrm>
            <a:off x="6974904" y="6448251"/>
            <a:ext cx="2133600" cy="365125"/>
          </a:xfrm>
        </p:spPr>
        <p:txBody>
          <a:bodyPr/>
          <a:lstStyle/>
          <a:p>
            <a:fld id="{97366511-FB1F-40B0-BC3A-50116A76F735}" type="slidenum">
              <a:rPr kumimoji="1" lang="ja-JP" altLang="en-US" smtClean="0">
                <a:solidFill>
                  <a:schemeClr val="tx1"/>
                </a:solidFill>
              </a:rPr>
              <a:t>7</a:t>
            </a:fld>
            <a:endParaRPr kumimoji="1" lang="ja-JP" altLang="en-US" dirty="0">
              <a:solidFill>
                <a:schemeClr val="tx1"/>
              </a:solidFill>
            </a:endParaRPr>
          </a:p>
        </p:txBody>
      </p:sp>
    </p:spTree>
    <p:extLst>
      <p:ext uri="{BB962C8B-B14F-4D97-AF65-F5344CB8AC3E}">
        <p14:creationId xmlns:p14="http://schemas.microsoft.com/office/powerpoint/2010/main" val="6789039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1670</TotalTime>
  <Words>1987</Words>
  <Application>Microsoft Office PowerPoint</Application>
  <PresentationFormat>画面に合わせる (4:3)</PresentationFormat>
  <Paragraphs>183</Paragraphs>
  <Slides>7</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Office ​​テーマ</vt:lpstr>
      <vt:lpstr>ブック</vt:lpstr>
      <vt:lpstr>1. VIỆT NAM</vt:lpstr>
      <vt:lpstr>2. QUAN HỆ NHẬT – VIỆT</vt:lpstr>
      <vt:lpstr>2.QUAN HỆ NHẬT – VIỆT</vt:lpstr>
      <vt:lpstr>2.QUAN HỆ NHẬT – VIỆT</vt:lpstr>
      <vt:lpstr>2. Hiện trạng mối quan hệ Nhật Bản – Việt Nam</vt:lpstr>
      <vt:lpstr>PowerPoint プレゼンテーション</vt:lpstr>
      <vt:lpstr>PowerPoint プレゼンテーション</vt:lpstr>
    </vt:vector>
  </TitlesOfParts>
  <Company>外務省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１．日本にとってのベトナム</dc:title>
  <dc:creator>橋爪</dc:creator>
  <cp:lastModifiedBy>情報通信課</cp:lastModifiedBy>
  <cp:revision>103</cp:revision>
  <cp:lastPrinted>2017-12-21T03:42:00Z</cp:lastPrinted>
  <dcterms:created xsi:type="dcterms:W3CDTF">2017-12-18T01:49:08Z</dcterms:created>
  <dcterms:modified xsi:type="dcterms:W3CDTF">2017-12-26T01:57:08Z</dcterms:modified>
</cp:coreProperties>
</file>