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notesMasterIdLst>
    <p:notesMasterId r:id="rId22"/>
  </p:notesMasterIdLst>
  <p:handoutMasterIdLst>
    <p:handoutMasterId r:id="rId23"/>
  </p:handoutMasterIdLst>
  <p:sldIdLst>
    <p:sldId id="340" r:id="rId2"/>
    <p:sldId id="394" r:id="rId3"/>
    <p:sldId id="405" r:id="rId4"/>
    <p:sldId id="378" r:id="rId5"/>
    <p:sldId id="406" r:id="rId6"/>
    <p:sldId id="395" r:id="rId7"/>
    <p:sldId id="408" r:id="rId8"/>
    <p:sldId id="397" r:id="rId9"/>
    <p:sldId id="411" r:id="rId10"/>
    <p:sldId id="398" r:id="rId11"/>
    <p:sldId id="399" r:id="rId12"/>
    <p:sldId id="404" r:id="rId13"/>
    <p:sldId id="409" r:id="rId14"/>
    <p:sldId id="400" r:id="rId15"/>
    <p:sldId id="413" r:id="rId16"/>
    <p:sldId id="407" r:id="rId17"/>
    <p:sldId id="402" r:id="rId18"/>
    <p:sldId id="410" r:id="rId19"/>
    <p:sldId id="403" r:id="rId20"/>
    <p:sldId id="382" r:id="rId21"/>
  </p:sldIdLst>
  <p:sldSz cx="9144000" cy="6858000" type="screen4x3"/>
  <p:notesSz cx="6797675" cy="9926638"/>
  <p:defaultTextStyle>
    <a:defPPr>
      <a:defRPr lang="ja-JP"/>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ＭＳ Ｐゴシック" panose="020B0600070205080204" pitchFamily="50" charset="-128"/>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ＭＳ Ｐゴシック" panose="020B0600070205080204" pitchFamily="50" charset="-128"/>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ＭＳ Ｐゴシック" panose="020B0600070205080204" pitchFamily="50" charset="-128"/>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ＭＳ Ｐゴシック" panose="020B0600070205080204" pitchFamily="50" charset="-128"/>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ＭＳ Ｐゴシック" panose="020B0600070205080204" pitchFamily="50" charset="-128"/>
        <a:cs typeface="+mn-cs"/>
      </a:defRPr>
    </a:lvl5pPr>
    <a:lvl6pPr marL="2286000" algn="l" defTabSz="914400" rtl="0" eaLnBrk="1" latinLnBrk="0" hangingPunct="1">
      <a:defRPr kumimoji="1" sz="1200" kern="1200">
        <a:solidFill>
          <a:schemeClr val="tx1"/>
        </a:solidFill>
        <a:latin typeface="Times New Roman" panose="02020603050405020304" pitchFamily="18" charset="0"/>
        <a:ea typeface="ＭＳ Ｐゴシック" panose="020B0600070205080204" pitchFamily="50" charset="-128"/>
        <a:cs typeface="+mn-cs"/>
      </a:defRPr>
    </a:lvl6pPr>
    <a:lvl7pPr marL="2743200" algn="l" defTabSz="914400" rtl="0" eaLnBrk="1" latinLnBrk="0" hangingPunct="1">
      <a:defRPr kumimoji="1" sz="1200" kern="1200">
        <a:solidFill>
          <a:schemeClr val="tx1"/>
        </a:solidFill>
        <a:latin typeface="Times New Roman" panose="02020603050405020304" pitchFamily="18" charset="0"/>
        <a:ea typeface="ＭＳ Ｐゴシック" panose="020B0600070205080204" pitchFamily="50" charset="-128"/>
        <a:cs typeface="+mn-cs"/>
      </a:defRPr>
    </a:lvl7pPr>
    <a:lvl8pPr marL="3200400" algn="l" defTabSz="914400" rtl="0" eaLnBrk="1" latinLnBrk="0" hangingPunct="1">
      <a:defRPr kumimoji="1" sz="1200" kern="1200">
        <a:solidFill>
          <a:schemeClr val="tx1"/>
        </a:solidFill>
        <a:latin typeface="Times New Roman" panose="02020603050405020304" pitchFamily="18" charset="0"/>
        <a:ea typeface="ＭＳ Ｐゴシック" panose="020B0600070205080204" pitchFamily="50" charset="-128"/>
        <a:cs typeface="+mn-cs"/>
      </a:defRPr>
    </a:lvl8pPr>
    <a:lvl9pPr marL="3657600" algn="l" defTabSz="914400" rtl="0" eaLnBrk="1" latinLnBrk="0" hangingPunct="1">
      <a:defRPr kumimoji="1" sz="1200" kern="1200">
        <a:solidFill>
          <a:schemeClr val="tx1"/>
        </a:solidFill>
        <a:latin typeface="Times New Roman" panose="02020603050405020304"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3300"/>
    <a:srgbClr val="00FF00"/>
    <a:srgbClr val="FFFF00"/>
    <a:srgbClr val="FFCCCC"/>
    <a:srgbClr val="CC6600"/>
    <a:srgbClr val="FF99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568" autoAdjust="0"/>
    <p:restoredTop sz="94728" autoAdjust="0"/>
  </p:normalViewPr>
  <p:slideViewPr>
    <p:cSldViewPr>
      <p:cViewPr varScale="1">
        <p:scale>
          <a:sx n="104" d="100"/>
          <a:sy n="104" d="100"/>
        </p:scale>
        <p:origin x="72" y="258"/>
      </p:cViewPr>
      <p:guideLst>
        <p:guide orient="horz" pos="2160"/>
        <p:guide pos="288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FAA4FFA-668C-46DE-8AA4-B1732284EB41}"/>
              </a:ext>
            </a:extLst>
          </p:cNvPr>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8" tIns="46648" rIns="93298" bIns="46648" numCol="1" anchor="t" anchorCtr="0" compatLnSpc="1">
            <a:prstTxWarp prst="textNoShape">
              <a:avLst/>
            </a:prstTxWarp>
          </a:bodyPr>
          <a:lstStyle>
            <a:lvl1pPr defTabSz="932803">
              <a:defRPr>
                <a:ea typeface="ＤＦＧ特太ゴシック体" pitchFamily="50" charset="-128"/>
              </a:defRPr>
            </a:lvl1pPr>
          </a:lstStyle>
          <a:p>
            <a:pPr>
              <a:defRPr/>
            </a:pPr>
            <a:endParaRPr lang="en-US" altLang="ja-JP"/>
          </a:p>
        </p:txBody>
      </p:sp>
      <p:sp>
        <p:nvSpPr>
          <p:cNvPr id="31747" name="Rectangle 3">
            <a:extLst>
              <a:ext uri="{FF2B5EF4-FFF2-40B4-BE49-F238E27FC236}">
                <a16:creationId xmlns:a16="http://schemas.microsoft.com/office/drawing/2014/main" id="{9E414EF0-86E1-407A-8540-73451F8CC759}"/>
              </a:ext>
            </a:extLst>
          </p:cNvPr>
          <p:cNvSpPr>
            <a:spLocks noGrp="1" noChangeArrowheads="1"/>
          </p:cNvSpPr>
          <p:nvPr>
            <p:ph type="dt" sz="quarter" idx="1"/>
          </p:nvPr>
        </p:nvSpPr>
        <p:spPr bwMode="auto">
          <a:xfrm>
            <a:off x="3852863"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8" tIns="46648" rIns="93298" bIns="46648" numCol="1" anchor="t" anchorCtr="0" compatLnSpc="1">
            <a:prstTxWarp prst="textNoShape">
              <a:avLst/>
            </a:prstTxWarp>
          </a:bodyPr>
          <a:lstStyle>
            <a:lvl1pPr algn="r" defTabSz="932803">
              <a:defRPr>
                <a:ea typeface="ＤＦＧ特太ゴシック体" pitchFamily="50" charset="-128"/>
              </a:defRPr>
            </a:lvl1pPr>
          </a:lstStyle>
          <a:p>
            <a:pPr>
              <a:defRPr/>
            </a:pPr>
            <a:endParaRPr lang="en-US" altLang="ja-JP"/>
          </a:p>
        </p:txBody>
      </p:sp>
      <p:sp>
        <p:nvSpPr>
          <p:cNvPr id="31748" name="Rectangle 4">
            <a:extLst>
              <a:ext uri="{FF2B5EF4-FFF2-40B4-BE49-F238E27FC236}">
                <a16:creationId xmlns:a16="http://schemas.microsoft.com/office/drawing/2014/main" id="{8212681A-0EB7-4A36-AD40-1196749DB0BD}"/>
              </a:ext>
            </a:extLst>
          </p:cNvPr>
          <p:cNvSpPr>
            <a:spLocks noGrp="1" noChangeArrowheads="1"/>
          </p:cNvSpPr>
          <p:nvPr>
            <p:ph type="ftr" sz="quarter" idx="2"/>
          </p:nvPr>
        </p:nvSpPr>
        <p:spPr bwMode="auto">
          <a:xfrm>
            <a:off x="0" y="9431338"/>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8" tIns="46648" rIns="93298" bIns="46648" numCol="1" anchor="b" anchorCtr="0" compatLnSpc="1">
            <a:prstTxWarp prst="textNoShape">
              <a:avLst/>
            </a:prstTxWarp>
          </a:bodyPr>
          <a:lstStyle>
            <a:lvl1pPr defTabSz="932803">
              <a:defRPr>
                <a:ea typeface="ＤＦＧ特太ゴシック体" pitchFamily="50" charset="-128"/>
              </a:defRPr>
            </a:lvl1pPr>
          </a:lstStyle>
          <a:p>
            <a:pPr>
              <a:defRPr/>
            </a:pPr>
            <a:endParaRPr lang="en-US" altLang="ja-JP"/>
          </a:p>
        </p:txBody>
      </p:sp>
      <p:sp>
        <p:nvSpPr>
          <p:cNvPr id="31749" name="Rectangle 5">
            <a:extLst>
              <a:ext uri="{FF2B5EF4-FFF2-40B4-BE49-F238E27FC236}">
                <a16:creationId xmlns:a16="http://schemas.microsoft.com/office/drawing/2014/main" id="{6231E09E-9DF5-4774-A0FE-C16955583815}"/>
              </a:ext>
            </a:extLst>
          </p:cNvPr>
          <p:cNvSpPr>
            <a:spLocks noGrp="1" noChangeArrowheads="1"/>
          </p:cNvSpPr>
          <p:nvPr>
            <p:ph type="sldNum" sz="quarter" idx="3"/>
          </p:nvPr>
        </p:nvSpPr>
        <p:spPr bwMode="auto">
          <a:xfrm>
            <a:off x="3852863" y="9431338"/>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8" tIns="46648" rIns="93298" bIns="46648" numCol="1" anchor="b" anchorCtr="0" compatLnSpc="1">
            <a:prstTxWarp prst="textNoShape">
              <a:avLst/>
            </a:prstTxWarp>
          </a:bodyPr>
          <a:lstStyle>
            <a:lvl1pPr algn="r" defTabSz="930275">
              <a:defRPr>
                <a:ea typeface="ＤＦＧ特太ゴシック体" pitchFamily="50" charset="-128"/>
              </a:defRPr>
            </a:lvl1pPr>
          </a:lstStyle>
          <a:p>
            <a:fld id="{1C094687-8846-44D8-9154-2B1FDAC447C5}" type="slidenum">
              <a:rPr lang="en-US" altLang="ja-JP"/>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FF7DCA-69C3-4B1B-BBF0-C5D299A55750}"/>
              </a:ext>
            </a:extLst>
          </p:cNvPr>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8" tIns="46648" rIns="93298" bIns="46648" numCol="1" anchor="t" anchorCtr="0" compatLnSpc="1">
            <a:prstTxWarp prst="textNoShape">
              <a:avLst/>
            </a:prstTxWarp>
          </a:bodyPr>
          <a:lstStyle>
            <a:lvl1pPr defTabSz="932803">
              <a:defRPr>
                <a:ea typeface="ＤＦＧ特太ゴシック体" pitchFamily="50" charset="-128"/>
              </a:defRPr>
            </a:lvl1pPr>
          </a:lstStyle>
          <a:p>
            <a:pPr>
              <a:defRPr/>
            </a:pPr>
            <a:endParaRPr lang="en-US" altLang="ja-JP"/>
          </a:p>
        </p:txBody>
      </p:sp>
      <p:sp>
        <p:nvSpPr>
          <p:cNvPr id="23555" name="Rectangle 3">
            <a:extLst>
              <a:ext uri="{FF2B5EF4-FFF2-40B4-BE49-F238E27FC236}">
                <a16:creationId xmlns:a16="http://schemas.microsoft.com/office/drawing/2014/main" id="{311D3232-9D12-43BC-96FE-55D6B9C654D0}"/>
              </a:ext>
            </a:extLst>
          </p:cNvPr>
          <p:cNvSpPr>
            <a:spLocks noGrp="1" noChangeArrowheads="1"/>
          </p:cNvSpPr>
          <p:nvPr>
            <p:ph type="dt" idx="1"/>
          </p:nvPr>
        </p:nvSpPr>
        <p:spPr bwMode="auto">
          <a:xfrm>
            <a:off x="3852863" y="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8" tIns="46648" rIns="93298" bIns="46648" numCol="1" anchor="t" anchorCtr="0" compatLnSpc="1">
            <a:prstTxWarp prst="textNoShape">
              <a:avLst/>
            </a:prstTxWarp>
          </a:bodyPr>
          <a:lstStyle>
            <a:lvl1pPr algn="r" defTabSz="932803">
              <a:defRPr>
                <a:ea typeface="ＤＦＧ特太ゴシック体" pitchFamily="50" charset="-128"/>
              </a:defRPr>
            </a:lvl1pPr>
          </a:lstStyle>
          <a:p>
            <a:pPr>
              <a:defRPr/>
            </a:pPr>
            <a:endParaRPr lang="en-US" altLang="ja-JP"/>
          </a:p>
        </p:txBody>
      </p:sp>
      <p:sp>
        <p:nvSpPr>
          <p:cNvPr id="27652" name="Rectangle 4">
            <a:extLst>
              <a:ext uri="{FF2B5EF4-FFF2-40B4-BE49-F238E27FC236}">
                <a16:creationId xmlns:a16="http://schemas.microsoft.com/office/drawing/2014/main" id="{AD1A2217-699E-4A6D-B733-25D65CF3B056}"/>
              </a:ext>
            </a:extLst>
          </p:cNvPr>
          <p:cNvSpPr>
            <a:spLocks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F27AEDDC-A876-458A-9170-8D643817E9E6}"/>
              </a:ext>
            </a:extLst>
          </p:cNvPr>
          <p:cNvSpPr>
            <a:spLocks noGrp="1" noChangeArrowheads="1"/>
          </p:cNvSpPr>
          <p:nvPr>
            <p:ph type="body" sz="quarter" idx="3"/>
          </p:nvPr>
        </p:nvSpPr>
        <p:spPr bwMode="auto">
          <a:xfrm>
            <a:off x="906463" y="4714875"/>
            <a:ext cx="498475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8" tIns="46648" rIns="93298" bIns="4664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3558" name="Rectangle 6">
            <a:extLst>
              <a:ext uri="{FF2B5EF4-FFF2-40B4-BE49-F238E27FC236}">
                <a16:creationId xmlns:a16="http://schemas.microsoft.com/office/drawing/2014/main" id="{12340787-8421-426F-910D-4422FE1964BF}"/>
              </a:ext>
            </a:extLst>
          </p:cNvPr>
          <p:cNvSpPr>
            <a:spLocks noGrp="1" noChangeArrowheads="1"/>
          </p:cNvSpPr>
          <p:nvPr>
            <p:ph type="ftr" sz="quarter" idx="4"/>
          </p:nvPr>
        </p:nvSpPr>
        <p:spPr bwMode="auto">
          <a:xfrm>
            <a:off x="0" y="9431338"/>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8" tIns="46648" rIns="93298" bIns="46648" numCol="1" anchor="b" anchorCtr="0" compatLnSpc="1">
            <a:prstTxWarp prst="textNoShape">
              <a:avLst/>
            </a:prstTxWarp>
          </a:bodyPr>
          <a:lstStyle>
            <a:lvl1pPr defTabSz="932803">
              <a:defRPr>
                <a:ea typeface="ＤＦＧ特太ゴシック体" pitchFamily="50" charset="-128"/>
              </a:defRPr>
            </a:lvl1pPr>
          </a:lstStyle>
          <a:p>
            <a:pPr>
              <a:defRPr/>
            </a:pPr>
            <a:endParaRPr lang="en-US" altLang="ja-JP"/>
          </a:p>
        </p:txBody>
      </p:sp>
      <p:sp>
        <p:nvSpPr>
          <p:cNvPr id="23559" name="Rectangle 7">
            <a:extLst>
              <a:ext uri="{FF2B5EF4-FFF2-40B4-BE49-F238E27FC236}">
                <a16:creationId xmlns:a16="http://schemas.microsoft.com/office/drawing/2014/main" id="{B42DD9E0-FCBD-4593-86BE-0E033BE69D93}"/>
              </a:ext>
            </a:extLst>
          </p:cNvPr>
          <p:cNvSpPr>
            <a:spLocks noGrp="1" noChangeArrowheads="1"/>
          </p:cNvSpPr>
          <p:nvPr>
            <p:ph type="sldNum" sz="quarter" idx="5"/>
          </p:nvPr>
        </p:nvSpPr>
        <p:spPr bwMode="auto">
          <a:xfrm>
            <a:off x="3852863" y="9431338"/>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98" tIns="46648" rIns="93298" bIns="46648" numCol="1" anchor="b" anchorCtr="0" compatLnSpc="1">
            <a:prstTxWarp prst="textNoShape">
              <a:avLst/>
            </a:prstTxWarp>
          </a:bodyPr>
          <a:lstStyle>
            <a:lvl1pPr algn="r" defTabSz="930275">
              <a:defRPr>
                <a:ea typeface="ＤＦＧ特太ゴシック体" pitchFamily="50" charset="-128"/>
              </a:defRPr>
            </a:lvl1pPr>
          </a:lstStyle>
          <a:p>
            <a:fld id="{AF9861C3-F588-4F21-A0C2-30BCFC816789}"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01898086-BD08-4893-B6C2-AA839DBF662D}"/>
              </a:ext>
            </a:extLst>
          </p:cNvPr>
          <p:cNvSpPr txBox="1"/>
          <p:nvPr/>
        </p:nvSpPr>
        <p:spPr>
          <a:xfrm>
            <a:off x="1828800" y="3159125"/>
            <a:ext cx="4572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5" name="Date Placeholder 14">
            <a:extLst>
              <a:ext uri="{FF2B5EF4-FFF2-40B4-BE49-F238E27FC236}">
                <a16:creationId xmlns:a16="http://schemas.microsoft.com/office/drawing/2014/main" id="{9CDFCE7F-14D8-472F-BD9B-9665697DFB8B}"/>
              </a:ext>
            </a:extLst>
          </p:cNvPr>
          <p:cNvSpPr>
            <a:spLocks noGrp="1"/>
          </p:cNvSpPr>
          <p:nvPr>
            <p:ph type="dt" sz="half" idx="10"/>
          </p:nvPr>
        </p:nvSpPr>
        <p:spPr/>
        <p:txBody>
          <a:bodyPr/>
          <a:lstStyle>
            <a:lvl1pPr>
              <a:defRPr/>
            </a:lvl1pPr>
          </a:lstStyle>
          <a:p>
            <a:pPr>
              <a:defRPr/>
            </a:pPr>
            <a:endParaRPr lang="en-US" altLang="ja-JP"/>
          </a:p>
        </p:txBody>
      </p:sp>
      <p:sp>
        <p:nvSpPr>
          <p:cNvPr id="6" name="Slide Number Placeholder 15">
            <a:extLst>
              <a:ext uri="{FF2B5EF4-FFF2-40B4-BE49-F238E27FC236}">
                <a16:creationId xmlns:a16="http://schemas.microsoft.com/office/drawing/2014/main" id="{FE0F8C48-649F-4821-867B-C8FC97090EEF}"/>
              </a:ext>
            </a:extLst>
          </p:cNvPr>
          <p:cNvSpPr>
            <a:spLocks noGrp="1"/>
          </p:cNvSpPr>
          <p:nvPr>
            <p:ph type="sldNum" sz="quarter" idx="11"/>
          </p:nvPr>
        </p:nvSpPr>
        <p:spPr/>
        <p:txBody>
          <a:bodyPr/>
          <a:lstStyle>
            <a:lvl1pPr>
              <a:defRPr/>
            </a:lvl1pPr>
          </a:lstStyle>
          <a:p>
            <a:fld id="{6741F1FF-C9EE-4CF6-8EF4-FCE1D58B98E5}" type="slidenum">
              <a:rPr lang="en-US" altLang="ja-JP"/>
              <a:pPr/>
              <a:t>‹#›</a:t>
            </a:fld>
            <a:endParaRPr lang="en-US" altLang="ja-JP"/>
          </a:p>
        </p:txBody>
      </p:sp>
      <p:sp>
        <p:nvSpPr>
          <p:cNvPr id="7" name="Footer Placeholder 16">
            <a:extLst>
              <a:ext uri="{FF2B5EF4-FFF2-40B4-BE49-F238E27FC236}">
                <a16:creationId xmlns:a16="http://schemas.microsoft.com/office/drawing/2014/main" id="{57CFEB38-BFFB-47BF-8BA5-A25822A9B622}"/>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613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a:extLst>
              <a:ext uri="{FF2B5EF4-FFF2-40B4-BE49-F238E27FC236}">
                <a16:creationId xmlns:a16="http://schemas.microsoft.com/office/drawing/2014/main" id="{6D2D4E3D-C92F-4D6F-BB39-A6BC7DE035C9}"/>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279A2294-57EC-4EF2-B775-590AD9400167}"/>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DD20779-898E-4C84-8A90-98E8493B7534}"/>
              </a:ext>
            </a:extLst>
          </p:cNvPr>
          <p:cNvSpPr>
            <a:spLocks noGrp="1"/>
          </p:cNvSpPr>
          <p:nvPr>
            <p:ph type="sldNum" sz="quarter" idx="12"/>
          </p:nvPr>
        </p:nvSpPr>
        <p:spPr/>
        <p:txBody>
          <a:bodyPr/>
          <a:lstStyle>
            <a:lvl1pPr>
              <a:defRPr/>
            </a:lvl1pPr>
          </a:lstStyle>
          <a:p>
            <a:fld id="{242877E0-30B7-4B51-AF5F-EA01DAB496EC}" type="slidenum">
              <a:rPr lang="en-US" altLang="ja-JP"/>
              <a:pPr/>
              <a:t>‹#›</a:t>
            </a:fld>
            <a:endParaRPr lang="en-US" altLang="ja-JP"/>
          </a:p>
        </p:txBody>
      </p:sp>
    </p:spTree>
    <p:extLst>
      <p:ext uri="{BB962C8B-B14F-4D97-AF65-F5344CB8AC3E}">
        <p14:creationId xmlns:p14="http://schemas.microsoft.com/office/powerpoint/2010/main" val="267965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C413B70-C3D9-4724-878E-E05D3F03CC24}"/>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277EDDFF-091C-413A-BEA2-04B2D0FAD273}"/>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A54AEE59-F7EA-4C75-854D-1165DC81E942}"/>
              </a:ext>
            </a:extLst>
          </p:cNvPr>
          <p:cNvSpPr>
            <a:spLocks noGrp="1"/>
          </p:cNvSpPr>
          <p:nvPr>
            <p:ph type="sldNum" sz="quarter" idx="12"/>
          </p:nvPr>
        </p:nvSpPr>
        <p:spPr/>
        <p:txBody>
          <a:bodyPr/>
          <a:lstStyle>
            <a:lvl1pPr>
              <a:defRPr/>
            </a:lvl1pPr>
          </a:lstStyle>
          <a:p>
            <a:fld id="{55FCBDC7-B77F-4F39-B424-897C98FE6357}" type="slidenum">
              <a:rPr lang="en-US" altLang="ja-JP"/>
              <a:pPr/>
              <a:t>‹#›</a:t>
            </a:fld>
            <a:endParaRPr lang="en-US" altLang="ja-JP"/>
          </a:p>
        </p:txBody>
      </p:sp>
    </p:spTree>
    <p:extLst>
      <p:ext uri="{BB962C8B-B14F-4D97-AF65-F5344CB8AC3E}">
        <p14:creationId xmlns:p14="http://schemas.microsoft.com/office/powerpoint/2010/main" val="352746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3" name="Title 12"/>
          <p:cNvSpPr>
            <a:spLocks noGrp="1"/>
          </p:cNvSpPr>
          <p:nvPr>
            <p:ph type="title"/>
          </p:nvPr>
        </p:nvSpPr>
        <p:spPr/>
        <p:txBody>
          <a:bodyPr/>
          <a:lstStyle/>
          <a:p>
            <a:r>
              <a:rPr lang="ja-JP" altLang="en-US"/>
              <a:t>マスター タイトルの書式設定</a:t>
            </a:r>
            <a:endParaRPr lang="en-US"/>
          </a:p>
        </p:txBody>
      </p:sp>
      <p:sp>
        <p:nvSpPr>
          <p:cNvPr id="4" name="Date Placeholder 3">
            <a:extLst>
              <a:ext uri="{FF2B5EF4-FFF2-40B4-BE49-F238E27FC236}">
                <a16:creationId xmlns:a16="http://schemas.microsoft.com/office/drawing/2014/main" id="{F5D4D783-E026-4E54-8FCF-80ED7CBD2908}"/>
              </a:ext>
            </a:extLst>
          </p:cNvPr>
          <p:cNvSpPr>
            <a:spLocks noGrp="1"/>
          </p:cNvSpPr>
          <p:nvPr>
            <p:ph type="dt" sz="half" idx="10"/>
          </p:nvPr>
        </p:nvSpPr>
        <p:spPr/>
        <p:txBody>
          <a:bodyPr/>
          <a:lstStyle>
            <a:lvl1pPr>
              <a:defRPr/>
            </a:lvl1pPr>
          </a:lstStyle>
          <a:p>
            <a:pPr>
              <a:defRPr/>
            </a:pPr>
            <a:endParaRPr lang="en-US" altLang="ja-JP"/>
          </a:p>
        </p:txBody>
      </p:sp>
      <p:sp>
        <p:nvSpPr>
          <p:cNvPr id="5" name="Footer Placeholder 4">
            <a:extLst>
              <a:ext uri="{FF2B5EF4-FFF2-40B4-BE49-F238E27FC236}">
                <a16:creationId xmlns:a16="http://schemas.microsoft.com/office/drawing/2014/main" id="{96779B6B-21DD-4666-B89F-43F160F4547B}"/>
              </a:ext>
            </a:extLst>
          </p:cNvPr>
          <p:cNvSpPr>
            <a:spLocks noGrp="1"/>
          </p:cNvSpPr>
          <p:nvPr>
            <p:ph type="ftr" sz="quarter" idx="11"/>
          </p:nvPr>
        </p:nvSpPr>
        <p:spPr/>
        <p:txBody>
          <a:bodyPr/>
          <a:lstStyle>
            <a:lvl1pPr>
              <a:defRPr/>
            </a:lvl1pPr>
          </a:lstStyle>
          <a:p>
            <a:pPr>
              <a:defRPr/>
            </a:pPr>
            <a:endParaRPr lang="en-US" altLang="ja-JP"/>
          </a:p>
        </p:txBody>
      </p:sp>
      <p:sp>
        <p:nvSpPr>
          <p:cNvPr id="6" name="Slide Number Placeholder 5">
            <a:extLst>
              <a:ext uri="{FF2B5EF4-FFF2-40B4-BE49-F238E27FC236}">
                <a16:creationId xmlns:a16="http://schemas.microsoft.com/office/drawing/2014/main" id="{5D6AA77A-760A-4F6E-BEA9-996A4893AECE}"/>
              </a:ext>
            </a:extLst>
          </p:cNvPr>
          <p:cNvSpPr>
            <a:spLocks noGrp="1"/>
          </p:cNvSpPr>
          <p:nvPr>
            <p:ph type="sldNum" sz="quarter" idx="12"/>
          </p:nvPr>
        </p:nvSpPr>
        <p:spPr/>
        <p:txBody>
          <a:bodyPr/>
          <a:lstStyle>
            <a:lvl1pPr>
              <a:defRPr/>
            </a:lvl1pPr>
          </a:lstStyle>
          <a:p>
            <a:fld id="{49F829BC-A6DE-4CF3-BE91-7E58D97D85A0}" type="slidenum">
              <a:rPr lang="en-US" altLang="ja-JP"/>
              <a:pPr/>
              <a:t>‹#›</a:t>
            </a:fld>
            <a:endParaRPr lang="en-US" altLang="ja-JP"/>
          </a:p>
        </p:txBody>
      </p:sp>
    </p:spTree>
    <p:extLst>
      <p:ext uri="{BB962C8B-B14F-4D97-AF65-F5344CB8AC3E}">
        <p14:creationId xmlns:p14="http://schemas.microsoft.com/office/powerpoint/2010/main" val="164377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1B074007-48EC-42FE-BB8E-A8C5815EEC2D}"/>
              </a:ext>
            </a:extLst>
          </p:cNvPr>
          <p:cNvSpPr txBox="1"/>
          <p:nvPr/>
        </p:nvSpPr>
        <p:spPr>
          <a:xfrm>
            <a:off x="4267200" y="4075113"/>
            <a:ext cx="4572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ja-JP" altLang="en-US"/>
              <a:t>マスター タイトルの書式設定</a:t>
            </a:r>
            <a:endParaRPr lang="en-US" dirty="0"/>
          </a:p>
        </p:txBody>
      </p:sp>
      <p:sp>
        <p:nvSpPr>
          <p:cNvPr id="6" name="Date Placeholder 11">
            <a:extLst>
              <a:ext uri="{FF2B5EF4-FFF2-40B4-BE49-F238E27FC236}">
                <a16:creationId xmlns:a16="http://schemas.microsoft.com/office/drawing/2014/main" id="{8ABD2D24-D243-428A-8014-7FD259901F7F}"/>
              </a:ext>
            </a:extLst>
          </p:cNvPr>
          <p:cNvSpPr>
            <a:spLocks noGrp="1"/>
          </p:cNvSpPr>
          <p:nvPr>
            <p:ph type="dt" sz="half" idx="10"/>
          </p:nvPr>
        </p:nvSpPr>
        <p:spPr/>
        <p:txBody>
          <a:bodyPr/>
          <a:lstStyle>
            <a:lvl1pPr>
              <a:defRPr/>
            </a:lvl1pPr>
          </a:lstStyle>
          <a:p>
            <a:pPr>
              <a:defRPr/>
            </a:pPr>
            <a:endParaRPr lang="en-US" altLang="ja-JP"/>
          </a:p>
        </p:txBody>
      </p:sp>
      <p:sp>
        <p:nvSpPr>
          <p:cNvPr id="7" name="Slide Number Placeholder 12">
            <a:extLst>
              <a:ext uri="{FF2B5EF4-FFF2-40B4-BE49-F238E27FC236}">
                <a16:creationId xmlns:a16="http://schemas.microsoft.com/office/drawing/2014/main" id="{4EE193CC-F4D2-4FAC-BB8D-8B48C0ACF200}"/>
              </a:ext>
            </a:extLst>
          </p:cNvPr>
          <p:cNvSpPr>
            <a:spLocks noGrp="1"/>
          </p:cNvSpPr>
          <p:nvPr>
            <p:ph type="sldNum" sz="quarter" idx="11"/>
          </p:nvPr>
        </p:nvSpPr>
        <p:spPr/>
        <p:txBody>
          <a:bodyPr/>
          <a:lstStyle>
            <a:lvl1pPr>
              <a:defRPr/>
            </a:lvl1pPr>
          </a:lstStyle>
          <a:p>
            <a:fld id="{03FAE29A-B0C9-4667-8FEC-92C18AF45ABC}" type="slidenum">
              <a:rPr lang="en-US" altLang="ja-JP"/>
              <a:pPr/>
              <a:t>‹#›</a:t>
            </a:fld>
            <a:endParaRPr lang="en-US" altLang="ja-JP"/>
          </a:p>
        </p:txBody>
      </p:sp>
      <p:sp>
        <p:nvSpPr>
          <p:cNvPr id="8" name="Footer Placeholder 13">
            <a:extLst>
              <a:ext uri="{FF2B5EF4-FFF2-40B4-BE49-F238E27FC236}">
                <a16:creationId xmlns:a16="http://schemas.microsoft.com/office/drawing/2014/main" id="{A8160A3E-2576-480B-B74E-C466717BBA4F}"/>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41606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ja-JP" altLang="en-US"/>
              <a:t>マスター タイトルの書式設定</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Date Placeholder 3">
            <a:extLst>
              <a:ext uri="{FF2B5EF4-FFF2-40B4-BE49-F238E27FC236}">
                <a16:creationId xmlns:a16="http://schemas.microsoft.com/office/drawing/2014/main" id="{C9C7EF4A-3CAC-4AA4-B237-3B19A1B2E4F6}"/>
              </a:ext>
            </a:extLst>
          </p:cNvPr>
          <p:cNvSpPr>
            <a:spLocks noGrp="1"/>
          </p:cNvSpPr>
          <p:nvPr>
            <p:ph type="dt" sz="half" idx="15"/>
          </p:nvPr>
        </p:nvSpPr>
        <p:spPr/>
        <p:txBody>
          <a:bodyPr/>
          <a:lstStyle>
            <a:lvl1pPr>
              <a:defRPr/>
            </a:lvl1pPr>
          </a:lstStyle>
          <a:p>
            <a:pPr>
              <a:defRPr/>
            </a:pPr>
            <a:endParaRPr lang="en-US" altLang="ja-JP"/>
          </a:p>
        </p:txBody>
      </p:sp>
      <p:sp>
        <p:nvSpPr>
          <p:cNvPr id="8" name="Footer Placeholder 4">
            <a:extLst>
              <a:ext uri="{FF2B5EF4-FFF2-40B4-BE49-F238E27FC236}">
                <a16:creationId xmlns:a16="http://schemas.microsoft.com/office/drawing/2014/main" id="{F04A906F-DC44-4D9B-8347-FD5435A89AAD}"/>
              </a:ext>
            </a:extLst>
          </p:cNvPr>
          <p:cNvSpPr>
            <a:spLocks noGrp="1"/>
          </p:cNvSpPr>
          <p:nvPr>
            <p:ph type="ftr" sz="quarter" idx="16"/>
          </p:nvPr>
        </p:nvSpPr>
        <p:spPr/>
        <p:txBody>
          <a:bodyPr/>
          <a:lstStyle>
            <a:lvl1pPr>
              <a:defRPr/>
            </a:lvl1pPr>
          </a:lstStyle>
          <a:p>
            <a:pPr>
              <a:defRPr/>
            </a:pPr>
            <a:endParaRPr lang="en-US" altLang="ja-JP"/>
          </a:p>
        </p:txBody>
      </p:sp>
      <p:sp>
        <p:nvSpPr>
          <p:cNvPr id="9" name="Slide Number Placeholder 5">
            <a:extLst>
              <a:ext uri="{FF2B5EF4-FFF2-40B4-BE49-F238E27FC236}">
                <a16:creationId xmlns:a16="http://schemas.microsoft.com/office/drawing/2014/main" id="{CCECDBE2-B50E-4C88-863A-2A65533CF23D}"/>
              </a:ext>
            </a:extLst>
          </p:cNvPr>
          <p:cNvSpPr>
            <a:spLocks noGrp="1"/>
          </p:cNvSpPr>
          <p:nvPr>
            <p:ph type="sldNum" sz="quarter" idx="17"/>
          </p:nvPr>
        </p:nvSpPr>
        <p:spPr/>
        <p:txBody>
          <a:bodyPr/>
          <a:lstStyle>
            <a:lvl1pPr>
              <a:defRPr/>
            </a:lvl1pPr>
          </a:lstStyle>
          <a:p>
            <a:fld id="{E2329D99-6324-4186-B9EF-9A5974487A1F}" type="slidenum">
              <a:rPr lang="en-US" altLang="ja-JP"/>
              <a:pPr/>
              <a:t>‹#›</a:t>
            </a:fld>
            <a:endParaRPr lang="en-US" altLang="ja-JP"/>
          </a:p>
        </p:txBody>
      </p:sp>
    </p:spTree>
    <p:extLst>
      <p:ext uri="{BB962C8B-B14F-4D97-AF65-F5344CB8AC3E}">
        <p14:creationId xmlns:p14="http://schemas.microsoft.com/office/powerpoint/2010/main" val="348455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7" name="TextBox 12">
            <a:extLst>
              <a:ext uri="{FF2B5EF4-FFF2-40B4-BE49-F238E27FC236}">
                <a16:creationId xmlns:a16="http://schemas.microsoft.com/office/drawing/2014/main" id="{3B3882A2-C509-45AC-BD56-C58A78ED6EFE}"/>
              </a:ext>
            </a:extLst>
          </p:cNvPr>
          <p:cNvSpPr txBox="1"/>
          <p:nvPr/>
        </p:nvSpPr>
        <p:spPr>
          <a:xfrm>
            <a:off x="1057275"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17">
            <a:extLst>
              <a:ext uri="{FF2B5EF4-FFF2-40B4-BE49-F238E27FC236}">
                <a16:creationId xmlns:a16="http://schemas.microsoft.com/office/drawing/2014/main" id="{0448D484-73AD-4D51-AA10-92B50F91AD5B}"/>
              </a:ext>
            </a:extLst>
          </p:cNvPr>
          <p:cNvSpPr txBox="1"/>
          <p:nvPr/>
        </p:nvSpPr>
        <p:spPr>
          <a:xfrm>
            <a:off x="4779963" y="520700"/>
            <a:ext cx="4572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2" name="Title 11"/>
          <p:cNvSpPr>
            <a:spLocks noGrp="1"/>
          </p:cNvSpPr>
          <p:nvPr>
            <p:ph type="title"/>
          </p:nvPr>
        </p:nvSpPr>
        <p:spPr/>
        <p:txBody>
          <a:bodyPr/>
          <a:lstStyle/>
          <a:p>
            <a:r>
              <a:rPr lang="ja-JP" altLang="en-US"/>
              <a:t>マスター タイトルの書式設定</a:t>
            </a:r>
            <a:endParaRPr lang="en-US" dirty="0"/>
          </a:p>
        </p:txBody>
      </p:sp>
      <p:sp>
        <p:nvSpPr>
          <p:cNvPr id="9" name="Date Placeholder 13">
            <a:extLst>
              <a:ext uri="{FF2B5EF4-FFF2-40B4-BE49-F238E27FC236}">
                <a16:creationId xmlns:a16="http://schemas.microsoft.com/office/drawing/2014/main" id="{BACB2CD0-0097-44C7-9721-40279030003B}"/>
              </a:ext>
            </a:extLst>
          </p:cNvPr>
          <p:cNvSpPr>
            <a:spLocks noGrp="1"/>
          </p:cNvSpPr>
          <p:nvPr>
            <p:ph type="dt" sz="half" idx="10"/>
          </p:nvPr>
        </p:nvSpPr>
        <p:spPr/>
        <p:txBody>
          <a:bodyPr/>
          <a:lstStyle>
            <a:lvl1pPr>
              <a:defRPr/>
            </a:lvl1pPr>
          </a:lstStyle>
          <a:p>
            <a:pPr>
              <a:defRPr/>
            </a:pPr>
            <a:endParaRPr lang="en-US" altLang="ja-JP"/>
          </a:p>
        </p:txBody>
      </p:sp>
      <p:sp>
        <p:nvSpPr>
          <p:cNvPr id="10" name="Slide Number Placeholder 14">
            <a:extLst>
              <a:ext uri="{FF2B5EF4-FFF2-40B4-BE49-F238E27FC236}">
                <a16:creationId xmlns:a16="http://schemas.microsoft.com/office/drawing/2014/main" id="{C8DCDA49-9AB2-4D01-BA01-E231915BB702}"/>
              </a:ext>
            </a:extLst>
          </p:cNvPr>
          <p:cNvSpPr>
            <a:spLocks noGrp="1"/>
          </p:cNvSpPr>
          <p:nvPr>
            <p:ph type="sldNum" sz="quarter" idx="11"/>
          </p:nvPr>
        </p:nvSpPr>
        <p:spPr/>
        <p:txBody>
          <a:bodyPr/>
          <a:lstStyle>
            <a:lvl1pPr>
              <a:defRPr/>
            </a:lvl1pPr>
          </a:lstStyle>
          <a:p>
            <a:fld id="{5B57DD55-A490-4893-B490-E04F812AF778}" type="slidenum">
              <a:rPr lang="en-US" altLang="ja-JP"/>
              <a:pPr/>
              <a:t>‹#›</a:t>
            </a:fld>
            <a:endParaRPr lang="en-US" altLang="ja-JP"/>
          </a:p>
        </p:txBody>
      </p:sp>
      <p:sp>
        <p:nvSpPr>
          <p:cNvPr id="11" name="Footer Placeholder 15">
            <a:extLst>
              <a:ext uri="{FF2B5EF4-FFF2-40B4-BE49-F238E27FC236}">
                <a16:creationId xmlns:a16="http://schemas.microsoft.com/office/drawing/2014/main" id="{9681B135-D050-4B3B-BD9A-936D674959B8}"/>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25848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a:p>
        </p:txBody>
      </p:sp>
      <p:sp>
        <p:nvSpPr>
          <p:cNvPr id="3" name="Date Placeholder 3">
            <a:extLst>
              <a:ext uri="{FF2B5EF4-FFF2-40B4-BE49-F238E27FC236}">
                <a16:creationId xmlns:a16="http://schemas.microsoft.com/office/drawing/2014/main" id="{9E28C4EA-6AAF-440A-B68D-B185ADDE4BEE}"/>
              </a:ext>
            </a:extLst>
          </p:cNvPr>
          <p:cNvSpPr>
            <a:spLocks noGrp="1"/>
          </p:cNvSpPr>
          <p:nvPr>
            <p:ph type="dt" sz="half" idx="10"/>
          </p:nvPr>
        </p:nvSpPr>
        <p:spPr/>
        <p:txBody>
          <a:bodyPr/>
          <a:lstStyle>
            <a:lvl1pPr>
              <a:defRPr/>
            </a:lvl1pPr>
          </a:lstStyle>
          <a:p>
            <a:pPr>
              <a:defRPr/>
            </a:pPr>
            <a:endParaRPr lang="en-US" altLang="ja-JP"/>
          </a:p>
        </p:txBody>
      </p:sp>
      <p:sp>
        <p:nvSpPr>
          <p:cNvPr id="4" name="Footer Placeholder 4">
            <a:extLst>
              <a:ext uri="{FF2B5EF4-FFF2-40B4-BE49-F238E27FC236}">
                <a16:creationId xmlns:a16="http://schemas.microsoft.com/office/drawing/2014/main" id="{C14E3011-EC2B-4D01-9772-18E7E9DEDF37}"/>
              </a:ext>
            </a:extLst>
          </p:cNvPr>
          <p:cNvSpPr>
            <a:spLocks noGrp="1"/>
          </p:cNvSpPr>
          <p:nvPr>
            <p:ph type="ftr" sz="quarter" idx="11"/>
          </p:nvPr>
        </p:nvSpPr>
        <p:spPr/>
        <p:txBody>
          <a:bodyPr/>
          <a:lstStyle>
            <a:lvl1pPr>
              <a:defRPr/>
            </a:lvl1pPr>
          </a:lstStyle>
          <a:p>
            <a:pPr>
              <a:defRPr/>
            </a:pPr>
            <a:endParaRPr lang="en-US" altLang="ja-JP"/>
          </a:p>
        </p:txBody>
      </p:sp>
      <p:sp>
        <p:nvSpPr>
          <p:cNvPr id="5" name="Slide Number Placeholder 5">
            <a:extLst>
              <a:ext uri="{FF2B5EF4-FFF2-40B4-BE49-F238E27FC236}">
                <a16:creationId xmlns:a16="http://schemas.microsoft.com/office/drawing/2014/main" id="{443298DA-7ECB-4D28-80FA-75BB97DB0A4E}"/>
              </a:ext>
            </a:extLst>
          </p:cNvPr>
          <p:cNvSpPr>
            <a:spLocks noGrp="1"/>
          </p:cNvSpPr>
          <p:nvPr>
            <p:ph type="sldNum" sz="quarter" idx="12"/>
          </p:nvPr>
        </p:nvSpPr>
        <p:spPr/>
        <p:txBody>
          <a:bodyPr/>
          <a:lstStyle>
            <a:lvl1pPr>
              <a:defRPr/>
            </a:lvl1pPr>
          </a:lstStyle>
          <a:p>
            <a:fld id="{BF134866-EDC1-40B7-A2DF-E5C986196B23}" type="slidenum">
              <a:rPr lang="en-US" altLang="ja-JP"/>
              <a:pPr/>
              <a:t>‹#›</a:t>
            </a:fld>
            <a:endParaRPr lang="en-US" altLang="ja-JP"/>
          </a:p>
        </p:txBody>
      </p:sp>
    </p:spTree>
    <p:extLst>
      <p:ext uri="{BB962C8B-B14F-4D97-AF65-F5344CB8AC3E}">
        <p14:creationId xmlns:p14="http://schemas.microsoft.com/office/powerpoint/2010/main" val="275070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436E6CB-B91F-41BF-8E75-B7B7CF29E8ED}"/>
              </a:ext>
            </a:extLst>
          </p:cNvPr>
          <p:cNvSpPr>
            <a:spLocks noGrp="1"/>
          </p:cNvSpPr>
          <p:nvPr>
            <p:ph type="dt" sz="half" idx="10"/>
          </p:nvPr>
        </p:nvSpPr>
        <p:spPr/>
        <p:txBody>
          <a:bodyPr/>
          <a:lstStyle>
            <a:lvl1pPr>
              <a:defRPr/>
            </a:lvl1pPr>
          </a:lstStyle>
          <a:p>
            <a:pPr>
              <a:defRPr/>
            </a:pPr>
            <a:endParaRPr lang="en-US" altLang="ja-JP"/>
          </a:p>
        </p:txBody>
      </p:sp>
      <p:sp>
        <p:nvSpPr>
          <p:cNvPr id="3" name="Footer Placeholder 4">
            <a:extLst>
              <a:ext uri="{FF2B5EF4-FFF2-40B4-BE49-F238E27FC236}">
                <a16:creationId xmlns:a16="http://schemas.microsoft.com/office/drawing/2014/main" id="{8112B846-EADD-4ADB-A925-E7267793391B}"/>
              </a:ext>
            </a:extLst>
          </p:cNvPr>
          <p:cNvSpPr>
            <a:spLocks noGrp="1"/>
          </p:cNvSpPr>
          <p:nvPr>
            <p:ph type="ftr" sz="quarter" idx="11"/>
          </p:nvPr>
        </p:nvSpPr>
        <p:spPr/>
        <p:txBody>
          <a:bodyPr/>
          <a:lstStyle>
            <a:lvl1pPr>
              <a:defRPr/>
            </a:lvl1pPr>
          </a:lstStyle>
          <a:p>
            <a:pPr>
              <a:defRPr/>
            </a:pPr>
            <a:endParaRPr lang="en-US" altLang="ja-JP"/>
          </a:p>
        </p:txBody>
      </p:sp>
      <p:sp>
        <p:nvSpPr>
          <p:cNvPr id="4" name="Slide Number Placeholder 5">
            <a:extLst>
              <a:ext uri="{FF2B5EF4-FFF2-40B4-BE49-F238E27FC236}">
                <a16:creationId xmlns:a16="http://schemas.microsoft.com/office/drawing/2014/main" id="{88B69367-0FD2-4100-A5B0-E9856F4557CE}"/>
              </a:ext>
            </a:extLst>
          </p:cNvPr>
          <p:cNvSpPr>
            <a:spLocks noGrp="1"/>
          </p:cNvSpPr>
          <p:nvPr>
            <p:ph type="sldNum" sz="quarter" idx="12"/>
          </p:nvPr>
        </p:nvSpPr>
        <p:spPr/>
        <p:txBody>
          <a:bodyPr/>
          <a:lstStyle>
            <a:lvl1pPr>
              <a:defRPr/>
            </a:lvl1pPr>
          </a:lstStyle>
          <a:p>
            <a:fld id="{6F8E2869-D167-4244-A9DF-48C98D798664}" type="slidenum">
              <a:rPr lang="en-US" altLang="ja-JP"/>
              <a:pPr/>
              <a:t>‹#›</a:t>
            </a:fld>
            <a:endParaRPr lang="en-US" altLang="ja-JP"/>
          </a:p>
        </p:txBody>
      </p:sp>
    </p:spTree>
    <p:extLst>
      <p:ext uri="{BB962C8B-B14F-4D97-AF65-F5344CB8AC3E}">
        <p14:creationId xmlns:p14="http://schemas.microsoft.com/office/powerpoint/2010/main" val="76633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7AD1DFFF-3BE1-4058-B642-20EB70FE4BEA}"/>
              </a:ext>
            </a:extLst>
          </p:cNvPr>
          <p:cNvSpPr txBox="1"/>
          <p:nvPr/>
        </p:nvSpPr>
        <p:spPr>
          <a:xfrm>
            <a:off x="5329238" y="1774825"/>
            <a:ext cx="4572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8" name="Title 17"/>
          <p:cNvSpPr>
            <a:spLocks noGrp="1"/>
          </p:cNvSpPr>
          <p:nvPr>
            <p:ph type="title"/>
          </p:nvPr>
        </p:nvSpPr>
        <p:spPr/>
        <p:txBody>
          <a:bodyPr/>
          <a:lstStyle/>
          <a:p>
            <a:r>
              <a:rPr lang="ja-JP" altLang="en-US"/>
              <a:t>マスター タイトルの書式設定</a:t>
            </a:r>
            <a:endParaRPr lang="en-US" dirty="0"/>
          </a:p>
        </p:txBody>
      </p:sp>
      <p:sp>
        <p:nvSpPr>
          <p:cNvPr id="6" name="Date Placeholder 14">
            <a:extLst>
              <a:ext uri="{FF2B5EF4-FFF2-40B4-BE49-F238E27FC236}">
                <a16:creationId xmlns:a16="http://schemas.microsoft.com/office/drawing/2014/main" id="{81FACBB0-037A-465B-BDB3-E9A7EA9BCF85}"/>
              </a:ext>
            </a:extLst>
          </p:cNvPr>
          <p:cNvSpPr>
            <a:spLocks noGrp="1"/>
          </p:cNvSpPr>
          <p:nvPr>
            <p:ph type="dt" sz="half" idx="10"/>
          </p:nvPr>
        </p:nvSpPr>
        <p:spPr/>
        <p:txBody>
          <a:bodyPr/>
          <a:lstStyle>
            <a:lvl1pPr>
              <a:defRPr/>
            </a:lvl1pPr>
          </a:lstStyle>
          <a:p>
            <a:pPr>
              <a:defRPr/>
            </a:pPr>
            <a:endParaRPr lang="en-US" altLang="ja-JP"/>
          </a:p>
        </p:txBody>
      </p:sp>
      <p:sp>
        <p:nvSpPr>
          <p:cNvPr id="7" name="Slide Number Placeholder 15">
            <a:extLst>
              <a:ext uri="{FF2B5EF4-FFF2-40B4-BE49-F238E27FC236}">
                <a16:creationId xmlns:a16="http://schemas.microsoft.com/office/drawing/2014/main" id="{08FC118D-2F55-4270-9298-DFD642B54DFC}"/>
              </a:ext>
            </a:extLst>
          </p:cNvPr>
          <p:cNvSpPr>
            <a:spLocks noGrp="1"/>
          </p:cNvSpPr>
          <p:nvPr>
            <p:ph type="sldNum" sz="quarter" idx="11"/>
          </p:nvPr>
        </p:nvSpPr>
        <p:spPr/>
        <p:txBody>
          <a:bodyPr/>
          <a:lstStyle>
            <a:lvl1pPr>
              <a:defRPr/>
            </a:lvl1pPr>
          </a:lstStyle>
          <a:p>
            <a:fld id="{E8337A55-BE3B-4BFF-8BDC-89775ADA4493}" type="slidenum">
              <a:rPr lang="en-US" altLang="ja-JP"/>
              <a:pPr/>
              <a:t>‹#›</a:t>
            </a:fld>
            <a:endParaRPr lang="en-US" altLang="ja-JP"/>
          </a:p>
        </p:txBody>
      </p:sp>
      <p:sp>
        <p:nvSpPr>
          <p:cNvPr id="8" name="Footer Placeholder 16">
            <a:extLst>
              <a:ext uri="{FF2B5EF4-FFF2-40B4-BE49-F238E27FC236}">
                <a16:creationId xmlns:a16="http://schemas.microsoft.com/office/drawing/2014/main" id="{9C9F5557-AEFF-4F4C-9EF5-78863B1D14DE}"/>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1662277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TextBox 8">
            <a:extLst>
              <a:ext uri="{FF2B5EF4-FFF2-40B4-BE49-F238E27FC236}">
                <a16:creationId xmlns:a16="http://schemas.microsoft.com/office/drawing/2014/main" id="{3BAACE59-1B7F-46E7-8479-A9FF8381BA6A}"/>
              </a:ext>
            </a:extLst>
          </p:cNvPr>
          <p:cNvSpPr txBox="1"/>
          <p:nvPr/>
        </p:nvSpPr>
        <p:spPr>
          <a:xfrm>
            <a:off x="2435225" y="3332163"/>
            <a:ext cx="4572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itle 10"/>
          <p:cNvSpPr>
            <a:spLocks noGrp="1"/>
          </p:cNvSpPr>
          <p:nvPr>
            <p:ph type="title"/>
          </p:nvPr>
        </p:nvSpPr>
        <p:spPr/>
        <p:txBody>
          <a:bodyPr/>
          <a:lstStyle/>
          <a:p>
            <a:r>
              <a:rPr lang="ja-JP" altLang="en-US"/>
              <a:t>マスター タイトルの書式設定</a:t>
            </a:r>
            <a:endParaRPr lang="en-US"/>
          </a:p>
        </p:txBody>
      </p:sp>
      <p:sp>
        <p:nvSpPr>
          <p:cNvPr id="6" name="Date Placeholder 12">
            <a:extLst>
              <a:ext uri="{FF2B5EF4-FFF2-40B4-BE49-F238E27FC236}">
                <a16:creationId xmlns:a16="http://schemas.microsoft.com/office/drawing/2014/main" id="{161E0195-32D9-403C-A554-4A9963B67517}"/>
              </a:ext>
            </a:extLst>
          </p:cNvPr>
          <p:cNvSpPr>
            <a:spLocks noGrp="1"/>
          </p:cNvSpPr>
          <p:nvPr>
            <p:ph type="dt" sz="half" idx="10"/>
          </p:nvPr>
        </p:nvSpPr>
        <p:spPr/>
        <p:txBody>
          <a:bodyPr/>
          <a:lstStyle>
            <a:lvl1pPr>
              <a:defRPr/>
            </a:lvl1pPr>
          </a:lstStyle>
          <a:p>
            <a:pPr>
              <a:defRPr/>
            </a:pPr>
            <a:endParaRPr lang="en-US" altLang="ja-JP"/>
          </a:p>
        </p:txBody>
      </p:sp>
      <p:sp>
        <p:nvSpPr>
          <p:cNvPr id="7" name="Slide Number Placeholder 13">
            <a:extLst>
              <a:ext uri="{FF2B5EF4-FFF2-40B4-BE49-F238E27FC236}">
                <a16:creationId xmlns:a16="http://schemas.microsoft.com/office/drawing/2014/main" id="{D4389C8E-BDF3-4C4C-BB9F-9ADCC603E68C}"/>
              </a:ext>
            </a:extLst>
          </p:cNvPr>
          <p:cNvSpPr>
            <a:spLocks noGrp="1"/>
          </p:cNvSpPr>
          <p:nvPr>
            <p:ph type="sldNum" sz="quarter" idx="11"/>
          </p:nvPr>
        </p:nvSpPr>
        <p:spPr/>
        <p:txBody>
          <a:bodyPr/>
          <a:lstStyle>
            <a:lvl1pPr>
              <a:defRPr/>
            </a:lvl1pPr>
          </a:lstStyle>
          <a:p>
            <a:fld id="{A2540FC1-FBAA-4680-A27F-CA5EEA48C270}" type="slidenum">
              <a:rPr lang="en-US" altLang="ja-JP"/>
              <a:pPr/>
              <a:t>‹#›</a:t>
            </a:fld>
            <a:endParaRPr lang="en-US" altLang="ja-JP"/>
          </a:p>
        </p:txBody>
      </p:sp>
      <p:sp>
        <p:nvSpPr>
          <p:cNvPr id="8" name="Footer Placeholder 14">
            <a:extLst>
              <a:ext uri="{FF2B5EF4-FFF2-40B4-BE49-F238E27FC236}">
                <a16:creationId xmlns:a16="http://schemas.microsoft.com/office/drawing/2014/main" id="{2C97B995-C564-40DE-BAE3-CC54867C1E0B}"/>
              </a:ext>
            </a:extLst>
          </p:cNvPr>
          <p:cNvSpPr>
            <a:spLocks noGrp="1"/>
          </p:cNvSpPr>
          <p:nvPr>
            <p:ph type="ftr" sz="quarter" idx="12"/>
          </p:nvPr>
        </p:nvSpPr>
        <p:spPr/>
        <p:txBody>
          <a:bodyPr/>
          <a:lstStyle>
            <a:lvl1pPr>
              <a:defRPr/>
            </a:lvl1pPr>
          </a:lstStyle>
          <a:p>
            <a:pPr>
              <a:defRPr/>
            </a:pPr>
            <a:endParaRPr lang="en-US" altLang="ja-JP"/>
          </a:p>
        </p:txBody>
      </p:sp>
    </p:spTree>
    <p:extLst>
      <p:ext uri="{BB962C8B-B14F-4D97-AF65-F5344CB8AC3E}">
        <p14:creationId xmlns:p14="http://schemas.microsoft.com/office/powerpoint/2010/main" val="29920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9637E"/>
            </a:gs>
            <a:gs pos="75000">
              <a:srgbClr val="6195B7"/>
            </a:gs>
            <a:gs pos="100000">
              <a:srgbClr val="9DBED3"/>
            </a:gs>
          </a:gsLst>
          <a:lin ang="16200000" scaled="1"/>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096EF4-89A4-40E4-A8B8-AB3B8EEAB1EC}"/>
              </a:ext>
            </a:extLst>
          </p:cNvPr>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57D2391F-F0FB-4EF3-AB75-1A2EB25B1225}"/>
              </a:ext>
            </a:extLst>
          </p:cNvPr>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DCA081C0-0BF8-41DE-98A5-C42547EAEFC1}"/>
              </a:ext>
            </a:extLst>
          </p:cNvPr>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EDFEC95E-C718-4A69-A8B0-6ECA8EF69638}"/>
              </a:ext>
            </a:extLst>
          </p:cNvPr>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B093A110-38A1-4811-B198-F58ACD1B3364}"/>
              </a:ext>
            </a:extLst>
          </p:cNvPr>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ja-JP" altLang="en-US"/>
              <a:t>マスター タイトルの書式設定</a:t>
            </a:r>
            <a:endParaRPr lang="en-US" dirty="0"/>
          </a:p>
        </p:txBody>
      </p:sp>
      <p:sp>
        <p:nvSpPr>
          <p:cNvPr id="3" name="Text Placeholder 2">
            <a:extLst>
              <a:ext uri="{FF2B5EF4-FFF2-40B4-BE49-F238E27FC236}">
                <a16:creationId xmlns:a16="http://schemas.microsoft.com/office/drawing/2014/main" id="{D4567E4E-5C8F-456A-B2AA-0C77B042698A}"/>
              </a:ext>
            </a:extLst>
          </p:cNvPr>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AC80AE45-3B68-4AD2-A688-4FA34FE50944}"/>
              </a:ext>
            </a:extLst>
          </p:cNvPr>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en-US" altLang="ja-JP"/>
          </a:p>
        </p:txBody>
      </p:sp>
      <p:sp>
        <p:nvSpPr>
          <p:cNvPr id="5" name="Footer Placeholder 4">
            <a:extLst>
              <a:ext uri="{FF2B5EF4-FFF2-40B4-BE49-F238E27FC236}">
                <a16:creationId xmlns:a16="http://schemas.microsoft.com/office/drawing/2014/main" id="{CD6182EA-E2E7-448C-907E-D60F2A628A1D}"/>
              </a:ext>
            </a:extLst>
          </p:cNvPr>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n-US" altLang="ja-JP"/>
          </a:p>
        </p:txBody>
      </p:sp>
      <p:sp>
        <p:nvSpPr>
          <p:cNvPr id="6" name="Slide Number Placeholder 5">
            <a:extLst>
              <a:ext uri="{FF2B5EF4-FFF2-40B4-BE49-F238E27FC236}">
                <a16:creationId xmlns:a16="http://schemas.microsoft.com/office/drawing/2014/main" id="{853B943C-4B00-412C-9FB9-77ED18917CBD}"/>
              </a:ext>
            </a:extLst>
          </p:cNvPr>
          <p:cNvSpPr>
            <a:spLocks noGrp="1"/>
          </p:cNvSpPr>
          <p:nvPr>
            <p:ph type="sldNum" sz="quarter" idx="4"/>
          </p:nvPr>
        </p:nvSpPr>
        <p:spPr>
          <a:xfrm>
            <a:off x="822325" y="5842000"/>
            <a:ext cx="2133600" cy="304800"/>
          </a:xfrm>
          <a:prstGeom prst="rect">
            <a:avLst/>
          </a:prstGeom>
        </p:spPr>
        <p:txBody>
          <a:bodyPr vert="horz" wrap="square" lIns="91440" tIns="45720" rIns="91440" bIns="9144" numCol="1" anchor="b" anchorCtr="0" compatLnSpc="1">
            <a:prstTxWarp prst="textNoShape">
              <a:avLst/>
            </a:prstTxWarp>
          </a:bodyPr>
          <a:lstStyle>
            <a:lvl1pPr>
              <a:defRPr sz="1600">
                <a:solidFill>
                  <a:srgbClr val="FFFFFF"/>
                </a:solidFill>
              </a:defRPr>
            </a:lvl1pPr>
          </a:lstStyle>
          <a:p>
            <a:fld id="{D72F20A7-4105-4539-B3C9-34B7EAEFA5D7}" type="slidenum">
              <a:rPr lang="en-US" altLang="ja-JP"/>
              <a:pPr/>
              <a:t>‹#›</a:t>
            </a:fld>
            <a:endParaRPr lang="en-US" altLang="ja-JP"/>
          </a:p>
        </p:txBody>
      </p:sp>
    </p:spTree>
  </p:cSld>
  <p:clrMap bg1="dk1" tx1="lt1" bg2="dk2" tx2="lt2" accent1="accent1" accent2="accent2" accent3="accent3" accent4="accent4" accent5="accent5" accent6="accent6" hlink="hlink" folHlink="folHlink"/>
  <p:sldLayoutIdLst>
    <p:sldLayoutId id="2147487209" r:id="rId1"/>
    <p:sldLayoutId id="2147487203" r:id="rId2"/>
    <p:sldLayoutId id="2147487210" r:id="rId3"/>
    <p:sldLayoutId id="2147487204" r:id="rId4"/>
    <p:sldLayoutId id="2147487211" r:id="rId5"/>
    <p:sldLayoutId id="2147487205" r:id="rId6"/>
    <p:sldLayoutId id="2147487206" r:id="rId7"/>
    <p:sldLayoutId id="2147487212" r:id="rId8"/>
    <p:sldLayoutId id="2147487213" r:id="rId9"/>
    <p:sldLayoutId id="2147487207" r:id="rId10"/>
    <p:sldLayoutId id="2147487208" r:id="rId11"/>
  </p:sldLayoutIdLst>
  <p:txStyles>
    <p:titleStyle>
      <a:lvl1pPr algn="l" rtl="0" eaLnBrk="0" fontAlgn="base" hangingPunct="0">
        <a:spcBef>
          <a:spcPct val="0"/>
        </a:spcBef>
        <a:spcAft>
          <a:spcPct val="0"/>
        </a:spcAft>
        <a:defRPr kumimoji="1"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2pPr>
      <a:lvl3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3pPr>
      <a:lvl4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4pPr>
      <a:lvl5pPr algn="l" rtl="0" eaLnBrk="0" fontAlgn="base" hangingPunct="0">
        <a:spcBef>
          <a:spcPct val="0"/>
        </a:spcBef>
        <a:spcAft>
          <a:spcPct val="0"/>
        </a:spcAft>
        <a:defRPr kumimoji="1" sz="4900">
          <a:solidFill>
            <a:schemeClr val="tx1"/>
          </a:solidFill>
          <a:latin typeface="Palatino Linotype" pitchFamily="18" charset="0"/>
          <a:ea typeface="HGS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kumimoji="1"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kumimoji="1"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kumimoji="1"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kumimoji="1"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kumimoji="1"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kumimoji="1"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jpe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5.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6.wmf"/><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jpe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5.png"/><Relationship Id="rId4" Type="http://schemas.openxmlformats.org/officeDocument/2006/relationships/image" Target="../media/image24.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7550528F-E652-4D75-AB49-04843DE57983}"/>
              </a:ext>
            </a:extLst>
          </p:cNvPr>
          <p:cNvSpPr>
            <a:spLocks noChangeArrowheads="1"/>
          </p:cNvSpPr>
          <p:nvPr/>
        </p:nvSpPr>
        <p:spPr bwMode="auto">
          <a:xfrm>
            <a:off x="3489325" y="3286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pic>
        <p:nvPicPr>
          <p:cNvPr id="7171" name="Picture 22" descr="施設写真 001">
            <a:extLst>
              <a:ext uri="{FF2B5EF4-FFF2-40B4-BE49-F238E27FC236}">
                <a16:creationId xmlns:a16="http://schemas.microsoft.com/office/drawing/2014/main" id="{B6722925-34FD-43F4-BCC7-6D6DA3467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0" t="1846"/>
          <a:stretch>
            <a:fillRect/>
          </a:stretch>
        </p:blipFill>
        <p:spPr bwMode="auto">
          <a:xfrm>
            <a:off x="0" y="14288"/>
            <a:ext cx="9144000"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6">
            <a:extLst>
              <a:ext uri="{FF2B5EF4-FFF2-40B4-BE49-F238E27FC236}">
                <a16:creationId xmlns:a16="http://schemas.microsoft.com/office/drawing/2014/main" id="{7ADE9DDD-2505-43DE-9012-BA38118DD006}"/>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sp>
        <p:nvSpPr>
          <p:cNvPr id="7173" name="Rectangle 8">
            <a:extLst>
              <a:ext uri="{FF2B5EF4-FFF2-40B4-BE49-F238E27FC236}">
                <a16:creationId xmlns:a16="http://schemas.microsoft.com/office/drawing/2014/main" id="{361CD7C4-2A5A-4CAD-844C-2DAF41E9C870}"/>
              </a:ext>
            </a:extLst>
          </p:cNvPr>
          <p:cNvSpPr>
            <a:spLocks noChangeArrowheads="1"/>
          </p:cNvSpPr>
          <p:nvPr/>
        </p:nvSpPr>
        <p:spPr bwMode="auto">
          <a:xfrm>
            <a:off x="1295400" y="2224088"/>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pic>
        <p:nvPicPr>
          <p:cNvPr id="7174" name="Picture 17" descr="奈良東病院ロゴマーク">
            <a:extLst>
              <a:ext uri="{FF2B5EF4-FFF2-40B4-BE49-F238E27FC236}">
                <a16:creationId xmlns:a16="http://schemas.microsoft.com/office/drawing/2014/main" id="{1F1B1382-AB2D-4998-BBE0-ED00AD99549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18">
            <a:extLst>
              <a:ext uri="{FF2B5EF4-FFF2-40B4-BE49-F238E27FC236}">
                <a16:creationId xmlns:a16="http://schemas.microsoft.com/office/drawing/2014/main" id="{86B8C491-B8CE-49F1-B236-4515906A1CA7}"/>
              </a:ext>
            </a:extLst>
          </p:cNvPr>
          <p:cNvSpPr>
            <a:spLocks noChangeArrowheads="1"/>
          </p:cNvSpPr>
          <p:nvPr/>
        </p:nvSpPr>
        <p:spPr bwMode="auto">
          <a:xfrm>
            <a:off x="1835150" y="5949950"/>
            <a:ext cx="7162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spcBef>
                <a:spcPct val="50000"/>
              </a:spcBef>
            </a:pPr>
            <a:r>
              <a:rPr lang="en-US" altLang="ja-JP" sz="2000" b="1"/>
              <a:t>Medical and Welfare Foundation, led by Nara Higashi Hospital. </a:t>
            </a:r>
          </a:p>
        </p:txBody>
      </p:sp>
      <p:pic>
        <p:nvPicPr>
          <p:cNvPr id="7176" name="Picture 2" descr="インドネシア国旗">
            <a:extLst>
              <a:ext uri="{FF2B5EF4-FFF2-40B4-BE49-F238E27FC236}">
                <a16:creationId xmlns:a16="http://schemas.microsoft.com/office/drawing/2014/main" id="{3C726BBE-5AEB-4620-BF3E-9F488DEABD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5838" y="5262563"/>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4" descr="フィリピン国旗">
            <a:extLst>
              <a:ext uri="{FF2B5EF4-FFF2-40B4-BE49-F238E27FC236}">
                <a16:creationId xmlns:a16="http://schemas.microsoft.com/office/drawing/2014/main" id="{14844EAA-8454-4573-99E6-13F982938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5262563"/>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8" descr="日本国旗">
            <a:extLst>
              <a:ext uri="{FF2B5EF4-FFF2-40B4-BE49-F238E27FC236}">
                <a16:creationId xmlns:a16="http://schemas.microsoft.com/office/drawing/2014/main" id="{61131152-5BDB-4824-9E21-0BE78A5F8E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5263" y="5264150"/>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0" descr="ベトナム国旗">
            <a:extLst>
              <a:ext uri="{FF2B5EF4-FFF2-40B4-BE49-F238E27FC236}">
                <a16:creationId xmlns:a16="http://schemas.microsoft.com/office/drawing/2014/main" id="{540B7226-E39F-4336-A395-FE0C6DEFFD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9688" y="5262563"/>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2DA85E9A-E174-4978-9675-3BAC1D18ECAF}"/>
              </a:ext>
            </a:extLst>
          </p:cNvPr>
          <p:cNvSpPr txBox="1"/>
          <p:nvPr/>
        </p:nvSpPr>
        <p:spPr>
          <a:xfrm>
            <a:off x="541338" y="333375"/>
            <a:ext cx="8602662" cy="2312988"/>
          </a:xfrm>
          <a:prstGeom prst="rect">
            <a:avLst/>
          </a:prstGeom>
          <a:noFill/>
          <a:effectLst>
            <a:outerShdw blurRad="50800" dist="50800" dir="5400000" algn="ctr" rotWithShape="0">
              <a:srgbClr val="FF0000"/>
            </a:outerShdw>
          </a:effectLst>
        </p:spPr>
        <p:txBody>
          <a:bodyPr>
            <a:spAutoFit/>
          </a:bodyPr>
          <a:lstStyle/>
          <a:p>
            <a:pPr>
              <a:lnSpc>
                <a:spcPct val="150000"/>
              </a:lnSpc>
              <a:defRPr/>
            </a:pPr>
            <a:r>
              <a:rPr lang="ja-JP" altLang="ja-JP" sz="3300" b="1" dirty="0">
                <a:effectLst>
                  <a:outerShdw blurRad="38100" dist="38100" dir="2700000" algn="tl">
                    <a:srgbClr val="FFFF00">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3300" b="1" dirty="0">
                <a:effectLst>
                  <a:outerShdw blurRad="38100" dist="38100" dir="2700000" algn="tl">
                    <a:srgbClr val="FFFF00">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rPr>
              <a:t>28</a:t>
            </a:r>
            <a:r>
              <a:rPr lang="ja-JP" altLang="ja-JP" sz="3300" b="1" dirty="0">
                <a:effectLst>
                  <a:outerShdw blurRad="38100" dist="38100" dir="2700000" algn="tl">
                    <a:srgbClr val="FFFF00">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rPr>
              <a:t>年度受入れ 経済連携協定に基づく</a:t>
            </a:r>
            <a:endParaRPr lang="en-US" altLang="ja-JP" sz="3300" b="1" dirty="0">
              <a:effectLst>
                <a:outerShdw blurRad="38100" dist="38100" dir="2700000" algn="tl">
                  <a:srgbClr val="FFFF00">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ja-JP" sz="3300" b="1" dirty="0">
                <a:effectLst>
                  <a:outerShdw blurRad="38100" dist="38100" dir="2700000" algn="tl">
                    <a:srgbClr val="FFFF00">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rPr>
              <a:t>外国人看護師・介護福祉士受入れ説明会</a:t>
            </a:r>
            <a:endParaRPr lang="en-US" altLang="ja-JP" sz="3300" b="1" dirty="0">
              <a:effectLst>
                <a:outerShdw blurRad="38100" dist="38100" dir="2700000" algn="tl">
                  <a:srgbClr val="FFFF00">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r">
              <a:lnSpc>
                <a:spcPct val="150000"/>
              </a:lnSpc>
              <a:defRPr/>
            </a:pPr>
            <a:r>
              <a:rPr lang="ja-JP" altLang="ja-JP" sz="3300" b="1" dirty="0">
                <a:effectLst>
                  <a:outerShdw blurRad="38100" dist="38100" dir="2700000" algn="tl">
                    <a:srgbClr val="FFFF00">
                      <a:alpha val="43000"/>
                    </a:srgbClr>
                  </a:outerShdw>
                </a:effectLst>
                <a:latin typeface="メイリオ" panose="020B0604030504040204" pitchFamily="50" charset="-128"/>
                <a:ea typeface="メイリオ" panose="020B0604030504040204" pitchFamily="50" charset="-128"/>
                <a:cs typeface="メイリオ" panose="020B0604030504040204" pitchFamily="50" charset="-128"/>
              </a:rPr>
              <a:t>（福岡会場）</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正方形/長方形 1">
            <a:extLst>
              <a:ext uri="{FF2B5EF4-FFF2-40B4-BE49-F238E27FC236}">
                <a16:creationId xmlns:a16="http://schemas.microsoft.com/office/drawing/2014/main" id="{98974AD1-E14D-46F7-B6C6-E3BAF5F2E8F2}"/>
              </a:ext>
            </a:extLst>
          </p:cNvPr>
          <p:cNvSpPr>
            <a:spLocks noChangeArrowheads="1"/>
          </p:cNvSpPr>
          <p:nvPr/>
        </p:nvSpPr>
        <p:spPr bwMode="auto">
          <a:xfrm>
            <a:off x="539750" y="0"/>
            <a:ext cx="72628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defRPr/>
            </a:pPr>
            <a:r>
              <a:rPr lang="ja-JP" altLang="ja-JP" sz="2400" b="1" dirty="0">
                <a:solidFill>
                  <a:srgbClr val="FFFF00"/>
                </a:solidFill>
                <a:effectLst>
                  <a:outerShdw blurRad="139700" dist="38100" algn="l" rotWithShape="0">
                    <a:srgbClr val="000099"/>
                  </a:outerShdw>
                </a:effectLst>
                <a:latin typeface="メイリオ" panose="020B0604030504040204" pitchFamily="50" charset="-128"/>
                <a:ea typeface="メイリオ" panose="020B0604030504040204" pitchFamily="50" charset="-128"/>
                <a:cs typeface="メイリオ" panose="020B0604030504040204" pitchFamily="50" charset="-128"/>
              </a:rPr>
              <a:t>受入れ当初と現在の変化</a:t>
            </a:r>
            <a:r>
              <a:rPr lang="ja-JP" altLang="en-US" sz="2400" b="1" dirty="0">
                <a:solidFill>
                  <a:srgbClr val="FFFF00"/>
                </a:solidFill>
                <a:effectLst>
                  <a:outerShdw blurRad="139700" dist="38100" algn="l" rotWithShape="0">
                    <a:srgbClr val="000099"/>
                  </a:outerShdw>
                </a:effectLst>
                <a:latin typeface="メイリオ" panose="020B0604030504040204" pitchFamily="50" charset="-128"/>
                <a:ea typeface="メイリオ" panose="020B0604030504040204" pitchFamily="50" charset="-128"/>
                <a:cs typeface="メイリオ" panose="020B0604030504040204" pitchFamily="50" charset="-128"/>
              </a:rPr>
              <a:t>②</a:t>
            </a:r>
            <a:r>
              <a:rPr lang="ja-JP" altLang="ja-JP" sz="2400" b="1" dirty="0">
                <a:solidFill>
                  <a:srgbClr val="FFFF00"/>
                </a:solidFill>
                <a:effectLst>
                  <a:outerShdw blurRad="139700" dist="38100" algn="l" rotWithShape="0">
                    <a:srgbClr val="000099"/>
                  </a:outerShdw>
                </a:effectLst>
                <a:latin typeface="メイリオ" panose="020B0604030504040204" pitchFamily="50" charset="-128"/>
                <a:ea typeface="メイリオ" panose="020B0604030504040204" pitchFamily="50" charset="-128"/>
                <a:cs typeface="メイリオ" panose="020B0604030504040204" pitchFamily="50" charset="-128"/>
              </a:rPr>
              <a:t>（職場が活性化した等）</a:t>
            </a:r>
            <a:endParaRPr lang="en-US" altLang="ja-JP" sz="2400" b="1" dirty="0">
              <a:solidFill>
                <a:srgbClr val="FFFF00"/>
              </a:solidFill>
              <a:effectLst>
                <a:outerShdw blurRad="139700" dist="38100" algn="l" rotWithShape="0">
                  <a:srgbClr val="000099"/>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34">
            <a:extLst>
              <a:ext uri="{FF2B5EF4-FFF2-40B4-BE49-F238E27FC236}">
                <a16:creationId xmlns:a16="http://schemas.microsoft.com/office/drawing/2014/main" id="{DC1E93D4-F7F9-4DF1-98B0-50BF9DAC80F0}"/>
              </a:ext>
            </a:extLst>
          </p:cNvPr>
          <p:cNvSpPr>
            <a:spLocks noChangeArrowheads="1"/>
          </p:cNvSpPr>
          <p:nvPr/>
        </p:nvSpPr>
        <p:spPr bwMode="auto">
          <a:xfrm>
            <a:off x="730250" y="800100"/>
            <a:ext cx="84328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受入れ担当者からの意見（まとめ）</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●苦労した点</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○漢字・言葉</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業務依頼時や説明する際に、わかりやすい言葉でゆっくりと話す</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会話の内容は理解しているが、返答に言葉を選んでいるように思う</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○文化の違いを感じ、インドネシアの方はラマダンの際に</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勤務の配慮をした（入浴介助等）</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○ケア記録とレポートの指示が大変だった</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●職場の活性化について</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○まじめで何事にも前向きなため、他のスタッフへの</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良い刺激につながっている</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○異文化を理解でき、コミュニケーションに繋がっている</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388" name="Rectangle 6">
            <a:extLst>
              <a:ext uri="{FF2B5EF4-FFF2-40B4-BE49-F238E27FC236}">
                <a16:creationId xmlns:a16="http://schemas.microsoft.com/office/drawing/2014/main" id="{1C9588DB-6FBA-4674-86CF-BFA9FAC71356}"/>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6389" name="図 1">
            <a:extLst>
              <a:ext uri="{FF2B5EF4-FFF2-40B4-BE49-F238E27FC236}">
                <a16:creationId xmlns:a16="http://schemas.microsoft.com/office/drawing/2014/main" id="{8A70CD27-C0A1-4192-8064-E9881A4B71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4425" y="6480175"/>
            <a:ext cx="38417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図 1">
            <a:extLst>
              <a:ext uri="{FF2B5EF4-FFF2-40B4-BE49-F238E27FC236}">
                <a16:creationId xmlns:a16="http://schemas.microsoft.com/office/drawing/2014/main" id="{CDDE73DE-8E8F-408E-8BA2-A9B5909835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18312">
            <a:off x="7191375" y="782638"/>
            <a:ext cx="1700213"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正方形/長方形 1">
            <a:extLst>
              <a:ext uri="{FF2B5EF4-FFF2-40B4-BE49-F238E27FC236}">
                <a16:creationId xmlns:a16="http://schemas.microsoft.com/office/drawing/2014/main" id="{147A8A94-56F2-4F64-90D6-F0152C2A24DE}"/>
              </a:ext>
            </a:extLst>
          </p:cNvPr>
          <p:cNvSpPr>
            <a:spLocks noChangeArrowheads="1"/>
          </p:cNvSpPr>
          <p:nvPr/>
        </p:nvSpPr>
        <p:spPr bwMode="auto">
          <a:xfrm>
            <a:off x="430213" y="-4763"/>
            <a:ext cx="82819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nSpc>
                <a:spcPct val="200000"/>
              </a:lnSpc>
              <a:defRPr/>
            </a:pPr>
            <a:r>
              <a:rPr lang="ja-JP" altLang="ja-JP" sz="24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インドネシア人、フィリピン人、ベトナム人の</a:t>
            </a:r>
            <a:r>
              <a:rPr lang="ja-JP" altLang="en-US" sz="24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看護介護</a:t>
            </a:r>
            <a:endParaRPr lang="ja-JP" altLang="ja-JP" sz="24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p:txBody>
      </p:sp>
      <p:sp>
        <p:nvSpPr>
          <p:cNvPr id="17411" name="テキスト ボックス 1">
            <a:extLst>
              <a:ext uri="{FF2B5EF4-FFF2-40B4-BE49-F238E27FC236}">
                <a16:creationId xmlns:a16="http://schemas.microsoft.com/office/drawing/2014/main" id="{65C57B51-6322-4B52-8D05-425DC882F4D6}"/>
              </a:ext>
            </a:extLst>
          </p:cNvPr>
          <p:cNvSpPr txBox="1">
            <a:spLocks noChangeArrowheads="1"/>
          </p:cNvSpPr>
          <p:nvPr/>
        </p:nvSpPr>
        <p:spPr bwMode="auto">
          <a:xfrm>
            <a:off x="173038" y="765175"/>
            <a:ext cx="92122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●看護領域</a:t>
            </a:r>
            <a:endParaRPr lang="en-US" altLang="ja-JP"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現地での教育や臨床経験等の違いから候補生自身が得意・苦手とする領域は異なります。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このあたりは、候補生の学習支援に影響すると思われますので、受入れ機関としても把握する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ことが重要であると思います。私の経験としては、精神や母子、高齢者医療等が国家試験対策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を進めるにあたり苦手とされる候補生が多いように思います。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15364" name="テキスト ボックス 2">
            <a:extLst>
              <a:ext uri="{FF2B5EF4-FFF2-40B4-BE49-F238E27FC236}">
                <a16:creationId xmlns:a16="http://schemas.microsoft.com/office/drawing/2014/main" id="{D670FD57-9396-453C-A473-4276B58B0DAB}"/>
              </a:ext>
            </a:extLst>
          </p:cNvPr>
          <p:cNvSpPr txBox="1">
            <a:spLocks noChangeArrowheads="1"/>
          </p:cNvSpPr>
          <p:nvPr/>
        </p:nvSpPr>
        <p:spPr bwMode="auto">
          <a:xfrm>
            <a:off x="781050" y="4652963"/>
            <a:ext cx="763111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a:lnSpc>
                <a:spcPct val="150000"/>
              </a:lnSpc>
              <a:defRPr/>
            </a:pPr>
            <a:r>
              <a:rPr lang="ja-JP" altLang="en-US" sz="2200" b="1" u="sng" dirty="0">
                <a:solidFill>
                  <a:srgbClr val="00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日本の看護と介護とは違いがあるといったことを理解し、</a:t>
            </a:r>
            <a:endParaRPr lang="en-US" altLang="ja-JP" sz="2200" b="1" u="sng" dirty="0">
              <a:solidFill>
                <a:srgbClr val="00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a:lnSpc>
                <a:spcPct val="150000"/>
              </a:lnSpc>
              <a:defRPr/>
            </a:pPr>
            <a:r>
              <a:rPr lang="ja-JP" altLang="en-US" sz="2200" b="1" u="sng" dirty="0">
                <a:solidFill>
                  <a:srgbClr val="00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候補生たちと話し合いを重ね教育支援していくことが重要</a:t>
            </a:r>
            <a:endParaRPr lang="en-US" altLang="ja-JP" sz="2200" b="1" u="sng" dirty="0">
              <a:solidFill>
                <a:srgbClr val="00FF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7413" name="正方形/長方形 1">
            <a:extLst>
              <a:ext uri="{FF2B5EF4-FFF2-40B4-BE49-F238E27FC236}">
                <a16:creationId xmlns:a16="http://schemas.microsoft.com/office/drawing/2014/main" id="{96BEAA4E-EB35-4708-A87D-BEE077E42602}"/>
              </a:ext>
            </a:extLst>
          </p:cNvPr>
          <p:cNvSpPr>
            <a:spLocks noChangeArrowheads="1"/>
          </p:cNvSpPr>
          <p:nvPr/>
        </p:nvSpPr>
        <p:spPr bwMode="auto">
          <a:xfrm>
            <a:off x="1058863" y="5876925"/>
            <a:ext cx="8408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参考資料</a:t>
            </a:r>
            <a:r>
              <a:rPr lang="en-US" altLang="ja-JP" sz="100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　・フィリピン：公益社団法人  国際甲事業団</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　フィリピン人看護師・介護福祉士人材マネジメント手引き</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平成</a:t>
            </a:r>
            <a:r>
              <a:rPr lang="en-US" altLang="ja-JP" sz="1000">
                <a:latin typeface="メイリオ" panose="020B0604030504040204" pitchFamily="50" charset="-128"/>
                <a:ea typeface="メイリオ" panose="020B0604030504040204" pitchFamily="50" charset="-128"/>
              </a:rPr>
              <a:t>24</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月</a:t>
            </a:r>
            <a:r>
              <a:rPr lang="en-US" altLang="ja-JP" sz="1000">
                <a:latin typeface="メイリオ" panose="020B0604030504040204" pitchFamily="50" charset="-128"/>
                <a:ea typeface="メイリオ" panose="020B0604030504040204" pitchFamily="50" charset="-128"/>
              </a:rPr>
              <a:t>)</a:t>
            </a:r>
          </a:p>
          <a:p>
            <a:r>
              <a:rPr lang="en-US" altLang="ja-JP" sz="1000">
                <a:latin typeface="メイリオ" panose="020B0604030504040204" pitchFamily="50" charset="-128"/>
                <a:ea typeface="メイリオ" panose="020B0604030504040204" pitchFamily="50" charset="-128"/>
              </a:rPr>
              <a:t>  </a:t>
            </a:r>
            <a:r>
              <a:rPr lang="ja-JP" altLang="en-US" sz="1000">
                <a:latin typeface="メイリオ" panose="020B0604030504040204" pitchFamily="50" charset="-128"/>
                <a:ea typeface="メイリオ" panose="020B0604030504040204" pitchFamily="50" charset="-128"/>
              </a:rPr>
              <a:t> ・インドネシア：公益社団法人  国際甲事業団</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　インドネシア人看護師・介護福祉士人材マネジメント手引き</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平成</a:t>
            </a:r>
            <a:r>
              <a:rPr lang="en-US" altLang="ja-JP" sz="1000">
                <a:latin typeface="メイリオ" panose="020B0604030504040204" pitchFamily="50" charset="-128"/>
                <a:ea typeface="メイリオ" panose="020B0604030504040204" pitchFamily="50" charset="-128"/>
              </a:rPr>
              <a:t>24</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月</a:t>
            </a:r>
            <a:r>
              <a:rPr lang="en-US" altLang="ja-JP" sz="100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　・ベトナム：公益社団法人  国際甲事業団</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　ベトナム人看護師・介護福祉士人材マネジメント手引き</a:t>
            </a:r>
            <a:r>
              <a:rPr lang="en-US" altLang="ja-JP" sz="1000">
                <a:latin typeface="メイリオ" panose="020B0604030504040204" pitchFamily="50" charset="-128"/>
                <a:ea typeface="メイリオ" panose="020B0604030504040204" pitchFamily="50" charset="-128"/>
              </a:rPr>
              <a:t>(</a:t>
            </a:r>
            <a:r>
              <a:rPr lang="ja-JP" altLang="en-US" sz="1000">
                <a:latin typeface="メイリオ" panose="020B0604030504040204" pitchFamily="50" charset="-128"/>
                <a:ea typeface="メイリオ" panose="020B0604030504040204" pitchFamily="50" charset="-128"/>
              </a:rPr>
              <a:t>平成</a:t>
            </a:r>
            <a:r>
              <a:rPr lang="en-US" altLang="ja-JP" sz="1000">
                <a:latin typeface="メイリオ" panose="020B0604030504040204" pitchFamily="50" charset="-128"/>
                <a:ea typeface="メイリオ" panose="020B0604030504040204" pitchFamily="50" charset="-128"/>
              </a:rPr>
              <a:t>25</a:t>
            </a:r>
            <a:r>
              <a:rPr lang="ja-JP" altLang="en-US" sz="1000">
                <a:latin typeface="メイリオ" panose="020B0604030504040204" pitchFamily="50" charset="-128"/>
                <a:ea typeface="メイリオ" panose="020B0604030504040204" pitchFamily="50" charset="-128"/>
              </a:rPr>
              <a:t>年</a:t>
            </a:r>
            <a:r>
              <a:rPr lang="en-US" altLang="ja-JP" sz="1000">
                <a:latin typeface="メイリオ" panose="020B0604030504040204" pitchFamily="50" charset="-128"/>
                <a:ea typeface="メイリオ" panose="020B0604030504040204" pitchFamily="50" charset="-128"/>
              </a:rPr>
              <a:t>9</a:t>
            </a:r>
            <a:r>
              <a:rPr lang="ja-JP" altLang="en-US" sz="1000">
                <a:latin typeface="メイリオ" panose="020B0604030504040204" pitchFamily="50" charset="-128"/>
                <a:ea typeface="メイリオ" panose="020B0604030504040204" pitchFamily="50" charset="-128"/>
              </a:rPr>
              <a:t>月</a:t>
            </a:r>
            <a:r>
              <a:rPr lang="en-US" altLang="ja-JP" sz="1000">
                <a:latin typeface="メイリオ" panose="020B0604030504040204" pitchFamily="50" charset="-128"/>
                <a:ea typeface="メイリオ" panose="020B0604030504040204" pitchFamily="50" charset="-128"/>
              </a:rPr>
              <a:t>)</a:t>
            </a:r>
          </a:p>
        </p:txBody>
      </p:sp>
      <p:sp>
        <p:nvSpPr>
          <p:cNvPr id="17414" name="正方形/長方形 4">
            <a:extLst>
              <a:ext uri="{FF2B5EF4-FFF2-40B4-BE49-F238E27FC236}">
                <a16:creationId xmlns:a16="http://schemas.microsoft.com/office/drawing/2014/main" id="{EC2A9C48-17BD-4889-94DF-9852B102F1D0}"/>
              </a:ext>
            </a:extLst>
          </p:cNvPr>
          <p:cNvSpPr>
            <a:spLocks noChangeArrowheads="1"/>
          </p:cNvSpPr>
          <p:nvPr/>
        </p:nvSpPr>
        <p:spPr bwMode="auto">
          <a:xfrm>
            <a:off x="-71438" y="1916113"/>
            <a:ext cx="9323388"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endParaRPr lang="en-US" altLang="ja-JP"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●介護領域</a:t>
            </a:r>
            <a:endParaRPr lang="en-US" altLang="ja-JP" sz="18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フィリピンやインドネシアでは、政府により介護士として認定された方が来日の条件になって</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います。ベトナムではこのような条件はありません。しかし、</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EPA</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で来日される方は、現地で</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年制以上の看護学校（大学や短期大学等）を卒業した方ですので看護の知識があります。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フィリピンやインドネシア、ベトナムにおいては、シンガポール、台湾等に家事労働者として</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就労されてる方が多く</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介護は家事労働者の業務をイメージされる方が多いかもしれません。</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一般的に、現地での教育や日本からの情報提供により、日本の介護に対する知識は少しずつ理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解は高まっていますが、まだまだ、認知度が低いのが実態です。また、日本の施設のように入</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浴、食事、排せつといった</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大介助は初めて経験する方が多く、各国では家族がお世話をする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のが一般的。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などなど</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415" name="Rectangle 6">
            <a:extLst>
              <a:ext uri="{FF2B5EF4-FFF2-40B4-BE49-F238E27FC236}">
                <a16:creationId xmlns:a16="http://schemas.microsoft.com/office/drawing/2014/main" id="{088BC11E-30B2-4BF8-91D5-A1B623B6EED2}"/>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7416" name="Picture 17" descr="奈良東病院ロゴマーク">
            <a:extLst>
              <a:ext uri="{FF2B5EF4-FFF2-40B4-BE49-F238E27FC236}">
                <a16:creationId xmlns:a16="http://schemas.microsoft.com/office/drawing/2014/main" id="{75B9ED6F-157B-49FB-B300-8BF13D46A6F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正方形/長方形 1">
            <a:extLst>
              <a:ext uri="{FF2B5EF4-FFF2-40B4-BE49-F238E27FC236}">
                <a16:creationId xmlns:a16="http://schemas.microsoft.com/office/drawing/2014/main" id="{E2559669-FFB2-4956-BE7C-50AF11FBDB15}"/>
              </a:ext>
            </a:extLst>
          </p:cNvPr>
          <p:cNvSpPr>
            <a:spLocks noChangeArrowheads="1"/>
          </p:cNvSpPr>
          <p:nvPr/>
        </p:nvSpPr>
        <p:spPr bwMode="auto">
          <a:xfrm>
            <a:off x="393700" y="0"/>
            <a:ext cx="849947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nSpc>
                <a:spcPct val="200000"/>
              </a:lnSpc>
              <a:defRPr/>
            </a:pPr>
            <a:r>
              <a:rPr lang="ja-JP"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インドネシア人、フィリピン人、ベトナム人の</a:t>
            </a:r>
            <a:r>
              <a:rPr lang="ja-JP" altLang="en-US"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特性</a:t>
            </a:r>
            <a:endParaRPr lang="ja-JP"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p:txBody>
      </p:sp>
      <p:sp>
        <p:nvSpPr>
          <p:cNvPr id="18435" name="正方形/長方形 2">
            <a:extLst>
              <a:ext uri="{FF2B5EF4-FFF2-40B4-BE49-F238E27FC236}">
                <a16:creationId xmlns:a16="http://schemas.microsoft.com/office/drawing/2014/main" id="{48BF9807-C176-4AE6-BE00-F4298779E990}"/>
              </a:ext>
            </a:extLst>
          </p:cNvPr>
          <p:cNvSpPr>
            <a:spLocks noChangeArrowheads="1"/>
          </p:cNvSpPr>
          <p:nvPr/>
        </p:nvSpPr>
        <p:spPr bwMode="auto">
          <a:xfrm>
            <a:off x="1517650" y="1035050"/>
            <a:ext cx="44942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インドネシア人</a:t>
            </a:r>
            <a:endPar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・物静かで意見をあまり言わない（言えない）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・イスラム教信仰者が多い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・寒い環境が苦手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・インドネシア語</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・現地での日本語教育が盛ん</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・ジャカルタ、ジャカルタ近郊、メダンの方が多い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36" name="正方形/長方形 3">
            <a:extLst>
              <a:ext uri="{FF2B5EF4-FFF2-40B4-BE49-F238E27FC236}">
                <a16:creationId xmlns:a16="http://schemas.microsoft.com/office/drawing/2014/main" id="{58955C9C-1E71-43A8-8E1A-08F23B8D8C74}"/>
              </a:ext>
            </a:extLst>
          </p:cNvPr>
          <p:cNvSpPr>
            <a:spLocks noChangeArrowheads="1"/>
          </p:cNvSpPr>
          <p:nvPr/>
        </p:nvSpPr>
        <p:spPr bwMode="auto">
          <a:xfrm>
            <a:off x="393700" y="5762625"/>
            <a:ext cx="8426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600" b="1" dirty="0">
                <a:solidFill>
                  <a:srgbClr val="00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確かにこのような情報は重要ですが、当たり前ですが日本人も同様で性格や学歴、信仰している宗教も違うので重要なことは個々を見つめ歩み寄る姿勢であると考えております。</a:t>
            </a:r>
            <a:endParaRPr lang="en-US" altLang="ja-JP" sz="1600" b="1" dirty="0">
              <a:solidFill>
                <a:srgbClr val="00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b="1" dirty="0">
                <a:solidFill>
                  <a:srgbClr val="00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理解できれば、候補生の方も施設の環境に合わせていくと思います。</a:t>
            </a:r>
            <a:endParaRPr lang="en-US" altLang="ja-JP" sz="1600" b="1" dirty="0">
              <a:solidFill>
                <a:srgbClr val="00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37" name="正方形/長方形 4">
            <a:extLst>
              <a:ext uri="{FF2B5EF4-FFF2-40B4-BE49-F238E27FC236}">
                <a16:creationId xmlns:a16="http://schemas.microsoft.com/office/drawing/2014/main" id="{BD6FBE13-1FE2-4F10-BD7E-F9EDF58B8EB4}"/>
              </a:ext>
            </a:extLst>
          </p:cNvPr>
          <p:cNvSpPr>
            <a:spLocks noChangeArrowheads="1"/>
          </p:cNvSpPr>
          <p:nvPr/>
        </p:nvSpPr>
        <p:spPr bwMode="auto">
          <a:xfrm>
            <a:off x="1593850" y="4346575"/>
            <a:ext cx="585787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ベトナム人</a:t>
            </a:r>
            <a:endPar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・勤勉</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・ベトナム語</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・ハノイ近郊の方が多い（少数ではあるが中部や南部の方もいる）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・来日時には日本語能力は</a:t>
            </a:r>
            <a:r>
              <a:rPr lang="en-US" altLang="ja-JP" sz="1400" dirty="0">
                <a:latin typeface="メイリオ" panose="020B0604030504040204" pitchFamily="50" charset="-128"/>
                <a:ea typeface="メイリオ" panose="020B0604030504040204" pitchFamily="50" charset="-128"/>
                <a:cs typeface="メイリオ" panose="020B0604030504040204" pitchFamily="50" charset="-128"/>
              </a:rPr>
              <a:t>N3</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を取得している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38" name="正方形/長方形 5">
            <a:extLst>
              <a:ext uri="{FF2B5EF4-FFF2-40B4-BE49-F238E27FC236}">
                <a16:creationId xmlns:a16="http://schemas.microsoft.com/office/drawing/2014/main" id="{25AB73BB-7D55-4FF0-A148-F7994FF6E25C}"/>
              </a:ext>
            </a:extLst>
          </p:cNvPr>
          <p:cNvSpPr>
            <a:spLocks noChangeArrowheads="1"/>
          </p:cNvSpPr>
          <p:nvPr/>
        </p:nvSpPr>
        <p:spPr bwMode="auto">
          <a:xfrm>
            <a:off x="1544638" y="2781300"/>
            <a:ext cx="42513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フィリピン人</a:t>
            </a:r>
            <a:endParaRPr lang="en-US" altLang="ja-JP"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・明るくて意見をはっきり言う</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・キリスト教信仰者が多い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・寒い環境が苦手</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・タガログ語、英語</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・マニラ、またはマニラ近郊の方が多い</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439" name="Rectangle 6">
            <a:extLst>
              <a:ext uri="{FF2B5EF4-FFF2-40B4-BE49-F238E27FC236}">
                <a16:creationId xmlns:a16="http://schemas.microsoft.com/office/drawing/2014/main" id="{4855B8D0-7E5A-49B1-8235-B4A022A9AF76}"/>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8440" name="Picture 17" descr="奈良東病院ロゴマーク">
            <a:extLst>
              <a:ext uri="{FF2B5EF4-FFF2-40B4-BE49-F238E27FC236}">
                <a16:creationId xmlns:a16="http://schemas.microsoft.com/office/drawing/2014/main" id="{E8E23B8E-CA35-4B99-9E20-392AAE8AE92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descr="インドネシア国旗">
            <a:extLst>
              <a:ext uri="{FF2B5EF4-FFF2-40B4-BE49-F238E27FC236}">
                <a16:creationId xmlns:a16="http://schemas.microsoft.com/office/drawing/2014/main" id="{CF7C01A5-16A2-41EF-B6A2-E35BDE178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1465263"/>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4" descr="フィリピン国旗">
            <a:extLst>
              <a:ext uri="{FF2B5EF4-FFF2-40B4-BE49-F238E27FC236}">
                <a16:creationId xmlns:a16="http://schemas.microsoft.com/office/drawing/2014/main" id="{77D889BE-4900-4D6C-B103-5A732C3B9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350" y="3201988"/>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0" descr="ベトナム国旗">
            <a:extLst>
              <a:ext uri="{FF2B5EF4-FFF2-40B4-BE49-F238E27FC236}">
                <a16:creationId xmlns:a16="http://schemas.microsoft.com/office/drawing/2014/main" id="{FBCE207E-D48A-4551-B87D-D7B3A35038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350" y="4713288"/>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444" name="オブジェクト 1">
            <a:extLst>
              <a:ext uri="{FF2B5EF4-FFF2-40B4-BE49-F238E27FC236}">
                <a16:creationId xmlns:a16="http://schemas.microsoft.com/office/drawing/2014/main" id="{F635A345-2DBD-43CA-AA77-F21F3630CA80}"/>
              </a:ext>
            </a:extLst>
          </p:cNvPr>
          <p:cNvGraphicFramePr>
            <a:graphicFrameLocks noChangeAspect="1"/>
          </p:cNvGraphicFramePr>
          <p:nvPr/>
        </p:nvGraphicFramePr>
        <p:xfrm>
          <a:off x="6364288" y="1892300"/>
          <a:ext cx="2400300" cy="2405063"/>
        </p:xfrm>
        <a:graphic>
          <a:graphicData uri="http://schemas.openxmlformats.org/presentationml/2006/ole">
            <mc:AlternateContent xmlns:mc="http://schemas.openxmlformats.org/markup-compatibility/2006">
              <mc:Choice xmlns:v="urn:schemas-microsoft-com:vml" Requires="v">
                <p:oleObj spid="_x0000_s18445" name="ﾌﾘｰﾗﾝｽ 97 図形" r:id="rId7" imgW="1976760" imgH="1980360" progId="FLW3Drawing">
                  <p:embed/>
                </p:oleObj>
              </mc:Choice>
              <mc:Fallback>
                <p:oleObj name="ﾌﾘｰﾗﾝｽ 97 図形" r:id="rId7" imgW="1976760" imgH="1980360" progId="FLW3Drawing">
                  <p:embed/>
                  <p:pic>
                    <p:nvPicPr>
                      <p:cNvPr id="0" name="オブジェクト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4288" y="1892300"/>
                        <a:ext cx="24003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正方形/長方形 1">
            <a:extLst>
              <a:ext uri="{FF2B5EF4-FFF2-40B4-BE49-F238E27FC236}">
                <a16:creationId xmlns:a16="http://schemas.microsoft.com/office/drawing/2014/main" id="{4C29A099-AF26-42C3-AADE-505486B40FC9}"/>
              </a:ext>
            </a:extLst>
          </p:cNvPr>
          <p:cNvSpPr>
            <a:spLocks noChangeArrowheads="1"/>
          </p:cNvSpPr>
          <p:nvPr/>
        </p:nvSpPr>
        <p:spPr bwMode="auto">
          <a:xfrm>
            <a:off x="431800" y="260350"/>
            <a:ext cx="894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defRPr/>
            </a:pPr>
            <a:r>
              <a:rPr lang="ja-JP"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国家試験合格に向けての就労や研修</a:t>
            </a:r>
            <a:endParaRPr lang="en-US"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a:p>
            <a:pPr>
              <a:defRPr/>
            </a:pPr>
            <a:r>
              <a:rPr lang="ja-JP"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モチベーション保持の工夫</a:t>
            </a:r>
            <a:r>
              <a:rPr lang="ja-JP" altLang="en-US"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①</a:t>
            </a:r>
            <a:endParaRPr lang="ja-JP"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p:txBody>
      </p:sp>
      <p:sp>
        <p:nvSpPr>
          <p:cNvPr id="19459" name="正方形/長方形 2">
            <a:extLst>
              <a:ext uri="{FF2B5EF4-FFF2-40B4-BE49-F238E27FC236}">
                <a16:creationId xmlns:a16="http://schemas.microsoft.com/office/drawing/2014/main" id="{D5A184D5-A474-4B1B-8356-6B9482D43282}"/>
              </a:ext>
            </a:extLst>
          </p:cNvPr>
          <p:cNvSpPr>
            <a:spLocks noChangeArrowheads="1"/>
          </p:cNvSpPr>
          <p:nvPr/>
        </p:nvSpPr>
        <p:spPr bwMode="auto">
          <a:xfrm>
            <a:off x="539750" y="1436688"/>
            <a:ext cx="859155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8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●就労と学習のバランス</a:t>
            </a:r>
            <a:endParaRPr lang="en-US" altLang="ja-JP" sz="18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・原則は日勤帯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(9:00-17:00)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の勤務を基本としているが、候補生の希望とフロア責任者等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も確認しながら早出や遅出等の勤務をお願いする場合もある。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・月曜日～金曜日の午前を就労、午後に学習時間を設けている。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学習日は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年目は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週程度、二年目は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週、</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年目は</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回</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週というイメージ。</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個々の日本語能力や専門知識等の理解度によりスケジュールを立案している。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8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●教育支援者</a:t>
            </a:r>
            <a:endParaRPr lang="en-US" altLang="ja-JP" sz="18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・外部講師による支援と当グループスタッフによる支援をミックスさせ支援をしている。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外部講師だけにまかせていては、候補生の思いをくみ取ることができませんので、</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情報を共有化することが重要。</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8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●日本語支援</a:t>
            </a:r>
            <a:endParaRPr lang="en-US" altLang="ja-JP" sz="18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・就労開始までに</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N3</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を取得し、</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就労後</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年間で</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N2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取得できるように教育支援を行っている。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年目以降、国家試験対策学習が本格的に始まるまでが勝負。</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国家試験取得後に必ず役に立つ。</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460" name="Rectangle 6">
            <a:extLst>
              <a:ext uri="{FF2B5EF4-FFF2-40B4-BE49-F238E27FC236}">
                <a16:creationId xmlns:a16="http://schemas.microsoft.com/office/drawing/2014/main" id="{2A53CD43-0467-497B-840F-C625B54512E3}"/>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9461" name="Picture 17" descr="奈良東病院ロゴマーク">
            <a:extLst>
              <a:ext uri="{FF2B5EF4-FFF2-40B4-BE49-F238E27FC236}">
                <a16:creationId xmlns:a16="http://schemas.microsoft.com/office/drawing/2014/main" id="{3F6C0D01-AE23-4549-8992-0B064B75735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a:extLst>
              <a:ext uri="{FF2B5EF4-FFF2-40B4-BE49-F238E27FC236}">
                <a16:creationId xmlns:a16="http://schemas.microsoft.com/office/drawing/2014/main" id="{71086CB7-1505-435D-B926-D11F5E21ECFE}"/>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20483" name="Picture 17" descr="奈良東病院ロゴマーク">
            <a:extLst>
              <a:ext uri="{FF2B5EF4-FFF2-40B4-BE49-F238E27FC236}">
                <a16:creationId xmlns:a16="http://schemas.microsoft.com/office/drawing/2014/main" id="{6C86DA2C-3B48-4808-8E38-4EBA7B4A618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81D4C7F0-299F-45A1-87A9-13B3B6520A81}"/>
              </a:ext>
            </a:extLst>
          </p:cNvPr>
          <p:cNvSpPr>
            <a:spLocks noChangeArrowheads="1"/>
          </p:cNvSpPr>
          <p:nvPr/>
        </p:nvSpPr>
        <p:spPr bwMode="auto">
          <a:xfrm>
            <a:off x="636588" y="115888"/>
            <a:ext cx="60356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nSpc>
                <a:spcPct val="200000"/>
              </a:lnSpc>
              <a:defRPr/>
            </a:pPr>
            <a:r>
              <a:rPr lang="en-US" altLang="ja-JP" sz="36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JICWELS</a:t>
            </a:r>
            <a:r>
              <a:rPr lang="ja-JP" altLang="ja-JP" sz="36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学習支援</a:t>
            </a:r>
            <a:r>
              <a:rPr lang="ja-JP" altLang="en-US" sz="36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等</a:t>
            </a:r>
            <a:r>
              <a:rPr lang="ja-JP" altLang="ja-JP" sz="36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の活用</a:t>
            </a:r>
            <a:endParaRPr lang="en-US" altLang="ja-JP" sz="36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p:txBody>
      </p:sp>
      <p:sp>
        <p:nvSpPr>
          <p:cNvPr id="19463" name="正方形/長方形 1">
            <a:extLst>
              <a:ext uri="{FF2B5EF4-FFF2-40B4-BE49-F238E27FC236}">
                <a16:creationId xmlns:a16="http://schemas.microsoft.com/office/drawing/2014/main" id="{82EF5355-7681-4554-8739-6DC76A8656B1}"/>
              </a:ext>
            </a:extLst>
          </p:cNvPr>
          <p:cNvSpPr>
            <a:spLocks noChangeArrowheads="1"/>
          </p:cNvSpPr>
          <p:nvPr/>
        </p:nvSpPr>
        <p:spPr bwMode="auto">
          <a:xfrm>
            <a:off x="666750" y="1611313"/>
            <a:ext cx="84772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●指導教本の活用</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　「経済連携協定</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(EPA)</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に基づく看護師の指導者ガイドブック</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lgn="r">
              <a:defRPr/>
            </a:pP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公益社団法人 国際厚生事業団</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 2014.03)</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EPA</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介護福祉士候補者受入れ</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標準的な学習プログラム及び研修の手引き改訂版</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lgn="r">
              <a:defRPr/>
            </a:pP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公益社団法人 国際厚生事業団</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 2014.03)</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    を参考に</a:t>
            </a: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JICWELS</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教材を使用し教育支援</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JICWELS</a:t>
            </a: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主催の研修</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　原則参加としている。</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17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cs typeface="メイリオ" panose="020B0604030504040204" pitchFamily="50" charset="-128"/>
              </a:rPr>
              <a:t>候補者たちの再会の場であり、的確に教育支援が期待できる</a:t>
            </a: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JICWELS</a:t>
            </a: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主催の模擬試験・巡回訪問・オンデマンドシステム</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7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9A4EEC0-11B1-4AF0-B997-F77F4AD10D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738615"/>
            <a:ext cx="2895478" cy="3864662"/>
          </a:xfrm>
          <a:prstGeom prst="rect">
            <a:avLst/>
          </a:prstGeom>
          <a:ln>
            <a:noFill/>
          </a:ln>
          <a:effectLst>
            <a:softEdge rad="112500"/>
          </a:effectLst>
        </p:spPr>
      </p:pic>
      <p:pic>
        <p:nvPicPr>
          <p:cNvPr id="3" name="図 2">
            <a:extLst>
              <a:ext uri="{FF2B5EF4-FFF2-40B4-BE49-F238E27FC236}">
                <a16:creationId xmlns:a16="http://schemas.microsoft.com/office/drawing/2014/main" id="{7770EE88-C0BC-42A2-85C4-FF0C9E31F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292503">
            <a:off x="254488" y="689769"/>
            <a:ext cx="4064000" cy="3048000"/>
          </a:xfrm>
          <a:prstGeom prst="rect">
            <a:avLst/>
          </a:prstGeom>
          <a:ln>
            <a:noFill/>
          </a:ln>
          <a:effectLst>
            <a:softEdge rad="112500"/>
          </a:effectLst>
        </p:spPr>
      </p:pic>
      <p:pic>
        <p:nvPicPr>
          <p:cNvPr id="5" name="図 4">
            <a:extLst>
              <a:ext uri="{FF2B5EF4-FFF2-40B4-BE49-F238E27FC236}">
                <a16:creationId xmlns:a16="http://schemas.microsoft.com/office/drawing/2014/main" id="{4E6BE42A-3130-487A-B1FC-2FD4C91746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58549">
            <a:off x="4836569" y="705625"/>
            <a:ext cx="4025912" cy="3016288"/>
          </a:xfrm>
          <a:prstGeom prst="rect">
            <a:avLst/>
          </a:prstGeom>
          <a:ln>
            <a:noFill/>
          </a:ln>
          <a:effectLst>
            <a:softEdge rad="112500"/>
          </a:effectLst>
        </p:spPr>
      </p:pic>
      <p:pic>
        <p:nvPicPr>
          <p:cNvPr id="21509" name="図 6">
            <a:extLst>
              <a:ext uri="{FF2B5EF4-FFF2-40B4-BE49-F238E27FC236}">
                <a16:creationId xmlns:a16="http://schemas.microsoft.com/office/drawing/2014/main" id="{59EB4946-F01C-4926-9A96-B4B9EBD55C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63" y="4579938"/>
            <a:ext cx="275431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
            <a:extLst>
              <a:ext uri="{FF2B5EF4-FFF2-40B4-BE49-F238E27FC236}">
                <a16:creationId xmlns:a16="http://schemas.microsoft.com/office/drawing/2014/main" id="{4C65073D-3A5E-46EA-8D64-680B5D3DD56A}"/>
              </a:ext>
            </a:extLst>
          </p:cNvPr>
          <p:cNvSpPr>
            <a:spLocks noChangeArrowheads="1"/>
          </p:cNvSpPr>
          <p:nvPr/>
        </p:nvSpPr>
        <p:spPr bwMode="auto">
          <a:xfrm>
            <a:off x="571500" y="5013325"/>
            <a:ext cx="18256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a:defRPr/>
            </a:pPr>
            <a:r>
              <a:rPr lang="ja-JP" altLang="en-US" sz="3200" b="1" dirty="0">
                <a:solidFill>
                  <a:srgbClr val="000099"/>
                </a:solidFill>
                <a:effectLst>
                  <a:outerShdw blurRad="139700" dist="38100" algn="l" rotWithShape="0">
                    <a:srgbClr val="000099"/>
                  </a:outerShdw>
                </a:effectLst>
                <a:latin typeface="メイリオ" pitchFamily="50" charset="-128"/>
                <a:ea typeface="メイリオ" pitchFamily="50" charset="-128"/>
                <a:cs typeface="メイリオ" pitchFamily="50" charset="-128"/>
              </a:rPr>
              <a:t>テキスト</a:t>
            </a:r>
            <a:endParaRPr lang="en-US" altLang="ja-JP" sz="3200" b="1" dirty="0">
              <a:solidFill>
                <a:srgbClr val="000099"/>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a:p>
            <a:pPr algn="ctr">
              <a:defRPr/>
            </a:pPr>
            <a:r>
              <a:rPr lang="ja-JP" altLang="en-US" sz="3200" b="1" dirty="0">
                <a:solidFill>
                  <a:srgbClr val="000099"/>
                </a:solidFill>
                <a:effectLst>
                  <a:outerShdw blurRad="139700" dist="38100" algn="l" rotWithShape="0">
                    <a:srgbClr val="000099"/>
                  </a:outerShdw>
                </a:effectLst>
                <a:latin typeface="メイリオ" pitchFamily="50" charset="-128"/>
                <a:ea typeface="メイリオ" pitchFamily="50" charset="-128"/>
                <a:cs typeface="メイリオ" pitchFamily="50" charset="-128"/>
              </a:rPr>
              <a:t>教材</a:t>
            </a:r>
            <a:endParaRPr lang="en-US" altLang="ja-JP" sz="3200" b="1" dirty="0">
              <a:solidFill>
                <a:srgbClr val="000099"/>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p:txBody>
      </p:sp>
      <p:pic>
        <p:nvPicPr>
          <p:cNvPr id="11" name="図 10">
            <a:extLst>
              <a:ext uri="{FF2B5EF4-FFF2-40B4-BE49-F238E27FC236}">
                <a16:creationId xmlns:a16="http://schemas.microsoft.com/office/drawing/2014/main" id="{B587AE4D-2F89-4F0D-A398-C521A50187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24957">
            <a:off x="6624324" y="4533893"/>
            <a:ext cx="2049735" cy="2049735"/>
          </a:xfrm>
          <a:prstGeom prst="rect">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2">
            <a:extLst>
              <a:ext uri="{FF2B5EF4-FFF2-40B4-BE49-F238E27FC236}">
                <a16:creationId xmlns:a16="http://schemas.microsoft.com/office/drawing/2014/main" id="{A5DE5F05-2BE4-4387-9E38-D1A039BCCCAB}"/>
              </a:ext>
            </a:extLst>
          </p:cNvPr>
          <p:cNvSpPr>
            <a:spLocks noChangeArrowheads="1"/>
          </p:cNvSpPr>
          <p:nvPr/>
        </p:nvSpPr>
        <p:spPr bwMode="auto">
          <a:xfrm>
            <a:off x="369888" y="1236663"/>
            <a:ext cx="8761412"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●一時帰国</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・候補生から希望があったときや、候補生のモチベーション等が低下している状況が見受けら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れたとき、一時帰国する日数について協議し公休と有給をうまく利用し</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20</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日程度の一時帰</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国をしていただいている。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●家族と連絡できる環境</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・携帯電話の活用（支払能力確認後に支援）</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・スカイプの活用（当グループは通信料等は無料支援、パソコンは貸出可能）</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●相談できる環境</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・トラブルが生じたときに誰に相談したらよいのか？相談できる環境づくり</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JICWELS</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相談窓口の活用（候補生専用・事業者専用）</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・プロジェクト</a:t>
            </a:r>
            <a:r>
              <a:rPr lang="en-US" altLang="ja-JP" sz="1600" dirty="0">
                <a:latin typeface="メイリオ" panose="020B0604030504040204" pitchFamily="50" charset="-128"/>
                <a:ea typeface="メイリオ" panose="020B0604030504040204" pitchFamily="50" charset="-128"/>
                <a:cs typeface="メイリオ" panose="020B0604030504040204" pitchFamily="50" charset="-128"/>
              </a:rPr>
              <a:t>W(World)</a:t>
            </a: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：グループでの共通認識を持つため、学習状況や制度等について</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確認する会議を設置</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●興味と仲間づくり</a:t>
            </a:r>
            <a:endParaRPr lang="en-US" altLang="ja-JP" sz="2000" b="1" u="sng"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・いろんなことに興味を持ち、日本が好きになること（観光、アニメ、ジャニーズ等）。</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・いろんな国の方と友達になること（当グループでの共通言語は日本語）</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531" name="Rectangle 6">
            <a:extLst>
              <a:ext uri="{FF2B5EF4-FFF2-40B4-BE49-F238E27FC236}">
                <a16:creationId xmlns:a16="http://schemas.microsoft.com/office/drawing/2014/main" id="{D8CC65AA-E976-4D26-AD8F-6865987010E4}"/>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22532" name="Picture 17" descr="奈良東病院ロゴマーク">
            <a:extLst>
              <a:ext uri="{FF2B5EF4-FFF2-40B4-BE49-F238E27FC236}">
                <a16:creationId xmlns:a16="http://schemas.microsoft.com/office/drawing/2014/main" id="{9387DB1E-1BB6-4E69-8D1A-559D5911822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1">
            <a:extLst>
              <a:ext uri="{FF2B5EF4-FFF2-40B4-BE49-F238E27FC236}">
                <a16:creationId xmlns:a16="http://schemas.microsoft.com/office/drawing/2014/main" id="{EE3ECC4A-EB04-46B7-8C13-29C8DA4D5DC4}"/>
              </a:ext>
            </a:extLst>
          </p:cNvPr>
          <p:cNvSpPr>
            <a:spLocks noChangeArrowheads="1"/>
          </p:cNvSpPr>
          <p:nvPr/>
        </p:nvSpPr>
        <p:spPr bwMode="auto">
          <a:xfrm>
            <a:off x="468313" y="165100"/>
            <a:ext cx="8940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defRPr/>
            </a:pPr>
            <a:r>
              <a:rPr lang="ja-JP"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国家試験合格に向けての就労や研修</a:t>
            </a:r>
            <a:endParaRPr lang="en-US"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a:p>
            <a:pPr>
              <a:defRPr/>
            </a:pPr>
            <a:r>
              <a:rPr lang="ja-JP"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モチベーション保持の工夫</a:t>
            </a:r>
            <a:r>
              <a:rPr lang="ja-JP" altLang="en-US"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②</a:t>
            </a:r>
            <a:endParaRPr lang="ja-JP"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正方形/長方形 1">
            <a:extLst>
              <a:ext uri="{FF2B5EF4-FFF2-40B4-BE49-F238E27FC236}">
                <a16:creationId xmlns:a16="http://schemas.microsoft.com/office/drawing/2014/main" id="{720900B1-60DB-4899-85DF-BD4C22C26DC1}"/>
              </a:ext>
            </a:extLst>
          </p:cNvPr>
          <p:cNvSpPr>
            <a:spLocks noChangeArrowheads="1"/>
          </p:cNvSpPr>
          <p:nvPr/>
        </p:nvSpPr>
        <p:spPr bwMode="auto">
          <a:xfrm>
            <a:off x="539750" y="36513"/>
            <a:ext cx="413385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nSpc>
                <a:spcPct val="200000"/>
              </a:lnSpc>
              <a:defRPr/>
            </a:pPr>
            <a:r>
              <a:rPr lang="ja-JP" altLang="ja-JP" sz="28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受入れ準備に関する助言</a:t>
            </a:r>
          </a:p>
        </p:txBody>
      </p:sp>
      <p:sp>
        <p:nvSpPr>
          <p:cNvPr id="23555" name="テキスト ボックス 1">
            <a:extLst>
              <a:ext uri="{FF2B5EF4-FFF2-40B4-BE49-F238E27FC236}">
                <a16:creationId xmlns:a16="http://schemas.microsoft.com/office/drawing/2014/main" id="{1DF30D5B-70B3-48E9-B1C6-389701E7D959}"/>
              </a:ext>
            </a:extLst>
          </p:cNvPr>
          <p:cNvSpPr txBox="1">
            <a:spLocks noChangeArrowheads="1"/>
          </p:cNvSpPr>
          <p:nvPr/>
        </p:nvSpPr>
        <p:spPr bwMode="auto">
          <a:xfrm>
            <a:off x="484188" y="1052513"/>
            <a:ext cx="8456612"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●利用者や家族への理解として、</a:t>
            </a:r>
            <a:r>
              <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EPA</a:t>
            </a: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候補生を受入れることを手紙や掲示物等で周知</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●日本人スタッフへの理解を求めるため、受入れる方の国における文化や習慣等について伝達</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●住まい環境の設定</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（どこまで用意するか・一人になれる空間）</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●受入れ機関の就労ならびに学習スケジュールを明確にし、候補生の意見も参考にしてアレンジ</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●生活環境　（買物、ゴミ出し、家族との連絡方法等）</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●教会やモスク等の場所が受入れ機関周辺にあるかを確認し、候補生に提示できる</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●相談できる環境作り</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●グループでいくつかの施設で受入れる場合</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 情報交換できる環境をつくり、大きな違いがないようにする</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●きつい仕事ばかり押し付けない （特定の業務のみ）</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●日本語を専門的に支援できる機関を探す</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150000"/>
              </a:lnSpc>
              <a:defRPr/>
            </a:pPr>
            <a:r>
              <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lang="ja-JP" altLang="en-US"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などなど</a:t>
            </a:r>
            <a:endParaRPr lang="en-US" altLang="ja-JP" sz="15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21508" name="正方形/長方形 1">
            <a:extLst>
              <a:ext uri="{FF2B5EF4-FFF2-40B4-BE49-F238E27FC236}">
                <a16:creationId xmlns:a16="http://schemas.microsoft.com/office/drawing/2014/main" id="{EC9F5023-F390-4471-86B5-E0BD03A2D078}"/>
              </a:ext>
            </a:extLst>
          </p:cNvPr>
          <p:cNvSpPr>
            <a:spLocks noChangeArrowheads="1"/>
          </p:cNvSpPr>
          <p:nvPr/>
        </p:nvSpPr>
        <p:spPr bwMode="auto">
          <a:xfrm>
            <a:off x="704850" y="5360988"/>
            <a:ext cx="70072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defRPr/>
            </a:pPr>
            <a:r>
              <a:rPr lang="ja-JP" altLang="en-US" sz="3800" b="1" u="sng" dirty="0">
                <a:solidFill>
                  <a:srgbClr val="00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候補生が働きやすい職場づくり</a:t>
            </a:r>
            <a:endParaRPr lang="ja-JP" altLang="ja-JP" sz="3800" b="1" u="sng" dirty="0">
              <a:solidFill>
                <a:srgbClr val="00FF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557" name="Rectangle 6">
            <a:extLst>
              <a:ext uri="{FF2B5EF4-FFF2-40B4-BE49-F238E27FC236}">
                <a16:creationId xmlns:a16="http://schemas.microsoft.com/office/drawing/2014/main" id="{959B632F-09D0-4D70-8869-CCD2B1934EBF}"/>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23558" name="Picture 17" descr="奈良東病院ロゴマーク">
            <a:extLst>
              <a:ext uri="{FF2B5EF4-FFF2-40B4-BE49-F238E27FC236}">
                <a16:creationId xmlns:a16="http://schemas.microsoft.com/office/drawing/2014/main" id="{37CD9147-841A-46AC-B0DF-CC8D3DBC197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559" name="オブジェクト 1">
            <a:extLst>
              <a:ext uri="{FF2B5EF4-FFF2-40B4-BE49-F238E27FC236}">
                <a16:creationId xmlns:a16="http://schemas.microsoft.com/office/drawing/2014/main" id="{0F9A14F6-5603-40C3-8CD4-8E1723AB4431}"/>
              </a:ext>
            </a:extLst>
          </p:cNvPr>
          <p:cNvGraphicFramePr>
            <a:graphicFrameLocks noChangeAspect="1"/>
          </p:cNvGraphicFramePr>
          <p:nvPr/>
        </p:nvGraphicFramePr>
        <p:xfrm>
          <a:off x="7058025" y="3600450"/>
          <a:ext cx="1470025" cy="2044700"/>
        </p:xfrm>
        <a:graphic>
          <a:graphicData uri="http://schemas.openxmlformats.org/presentationml/2006/ole">
            <mc:AlternateContent xmlns:mc="http://schemas.openxmlformats.org/markup-compatibility/2006">
              <mc:Choice xmlns:v="urn:schemas-microsoft-com:vml" Requires="v">
                <p:oleObj spid="_x0000_s23560" name="ﾌﾘｰﾗﾝｽ 97 図形" r:id="rId4" imgW="1433316" imgH="1994335" progId="FLW3Drawing">
                  <p:embed/>
                </p:oleObj>
              </mc:Choice>
              <mc:Fallback>
                <p:oleObj name="ﾌﾘｰﾗﾝｽ 97 図形" r:id="rId4" imgW="1433316" imgH="1994335" progId="FLW3Drawing">
                  <p:embed/>
                  <p:pic>
                    <p:nvPicPr>
                      <p:cNvPr id="0" name="オブジェクト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025" y="3600450"/>
                        <a:ext cx="1470025"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1">
            <a:extLst>
              <a:ext uri="{FF2B5EF4-FFF2-40B4-BE49-F238E27FC236}">
                <a16:creationId xmlns:a16="http://schemas.microsoft.com/office/drawing/2014/main" id="{A8B2F483-D13C-4C23-9A8B-B4063A4E64A4}"/>
              </a:ext>
            </a:extLst>
          </p:cNvPr>
          <p:cNvSpPr>
            <a:spLocks noChangeArrowheads="1"/>
          </p:cNvSpPr>
          <p:nvPr/>
        </p:nvSpPr>
        <p:spPr bwMode="auto">
          <a:xfrm>
            <a:off x="539750" y="52388"/>
            <a:ext cx="628967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defRPr/>
            </a:pPr>
            <a:r>
              <a:rPr lang="ja-JP" altLang="ja-JP" sz="2800" b="1" dirty="0">
                <a:solidFill>
                  <a:srgbClr val="FFFF00"/>
                </a:solidFill>
                <a:effectLst>
                  <a:outerShdw blurRad="139700" dist="38100" algn="l" rotWithShape="0">
                    <a:srgbClr val="000099"/>
                  </a:outerShdw>
                </a:effectLst>
                <a:latin typeface="メイリオ" panose="020B0604030504040204" pitchFamily="50" charset="-128"/>
                <a:ea typeface="メイリオ" panose="020B0604030504040204" pitchFamily="50" charset="-128"/>
                <a:cs typeface="メイリオ" panose="020B0604030504040204" pitchFamily="50" charset="-128"/>
              </a:rPr>
              <a:t>国家資格取得後の定着に向けた取組み</a:t>
            </a:r>
          </a:p>
        </p:txBody>
      </p:sp>
      <p:sp>
        <p:nvSpPr>
          <p:cNvPr id="22531" name="正方形/長方形 2">
            <a:extLst>
              <a:ext uri="{FF2B5EF4-FFF2-40B4-BE49-F238E27FC236}">
                <a16:creationId xmlns:a16="http://schemas.microsoft.com/office/drawing/2014/main" id="{9BD54169-3565-4DE1-987A-B91FEE0FB0FB}"/>
              </a:ext>
            </a:extLst>
          </p:cNvPr>
          <p:cNvSpPr>
            <a:spLocks noChangeArrowheads="1"/>
          </p:cNvSpPr>
          <p:nvPr/>
        </p:nvSpPr>
        <p:spPr bwMode="auto">
          <a:xfrm>
            <a:off x="827088" y="1006475"/>
            <a:ext cx="1711325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●日本人スタッフの理解（トップダウンと各スタッフの理解）</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●業務等が自立するまでの日本人スタッフの支援</a:t>
            </a:r>
            <a:endPar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STEP UP</a:t>
            </a: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ができて、将来が見える就労環境であること</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●平等の観点（就労環境、給与、勤務環境等）</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●候補生の家族への配慮（家族の来日等）</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●海外から日本に来られる方の思い</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●一人になれる空間（一人一部屋）</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●実際にマッチングした候補生の国に行くこと</a:t>
            </a:r>
            <a:r>
              <a:rPr lang="ja-JP" altLang="en-US" sz="2200" dirty="0">
                <a:latin typeface="メイリオ" panose="020B0604030504040204" pitchFamily="50" charset="-128"/>
                <a:ea typeface="メイリオ" panose="020B0604030504040204" pitchFamily="50" charset="-128"/>
                <a:cs typeface="メイリオ" panose="020B0604030504040204" pitchFamily="50" charset="-128"/>
              </a:rPr>
              <a:t>　　　　　　　　　　　　　　　　　　　　　　　　　　　　　　　　　などなど</a:t>
            </a:r>
            <a:endParaRPr lang="en-US" altLang="ja-JP" sz="2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580" name="Rectangle 6">
            <a:extLst>
              <a:ext uri="{FF2B5EF4-FFF2-40B4-BE49-F238E27FC236}">
                <a16:creationId xmlns:a16="http://schemas.microsoft.com/office/drawing/2014/main" id="{294B1099-401C-4742-8667-C33D069C13E4}"/>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24581" name="Picture 17" descr="奈良東病院ロゴマーク">
            <a:extLst>
              <a:ext uri="{FF2B5EF4-FFF2-40B4-BE49-F238E27FC236}">
                <a16:creationId xmlns:a16="http://schemas.microsoft.com/office/drawing/2014/main" id="{CBE2D072-37E2-479A-9BD7-3741A0006FD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582" name="オブジェクト 1">
            <a:extLst>
              <a:ext uri="{FF2B5EF4-FFF2-40B4-BE49-F238E27FC236}">
                <a16:creationId xmlns:a16="http://schemas.microsoft.com/office/drawing/2014/main" id="{3857CF36-774D-40CE-A603-31BC270DD578}"/>
              </a:ext>
            </a:extLst>
          </p:cNvPr>
          <p:cNvGraphicFramePr>
            <a:graphicFrameLocks noChangeAspect="1"/>
          </p:cNvGraphicFramePr>
          <p:nvPr/>
        </p:nvGraphicFramePr>
        <p:xfrm>
          <a:off x="6977063" y="4005263"/>
          <a:ext cx="1631950" cy="2025650"/>
        </p:xfrm>
        <a:graphic>
          <a:graphicData uri="http://schemas.openxmlformats.org/presentationml/2006/ole">
            <mc:AlternateContent xmlns:mc="http://schemas.openxmlformats.org/markup-compatibility/2006">
              <mc:Choice xmlns:v="urn:schemas-microsoft-com:vml" Requires="v">
                <p:oleObj spid="_x0000_s24583" name="ﾌﾘｰﾗﾝｽ 97 図形" r:id="rId4" imgW="1220639" imgH="1514644" progId="FLW3Drawing">
                  <p:embed/>
                </p:oleObj>
              </mc:Choice>
              <mc:Fallback>
                <p:oleObj name="ﾌﾘｰﾗﾝｽ 97 図形" r:id="rId4" imgW="1220639" imgH="1514644" progId="FLW3Drawing">
                  <p:embed/>
                  <p:pic>
                    <p:nvPicPr>
                      <p:cNvPr id="0" name="オブジェクト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7063" y="4005263"/>
                        <a:ext cx="16319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正方形/長方形 1">
            <a:extLst>
              <a:ext uri="{FF2B5EF4-FFF2-40B4-BE49-F238E27FC236}">
                <a16:creationId xmlns:a16="http://schemas.microsoft.com/office/drawing/2014/main" id="{24EB1600-1526-4F9A-83A0-B1A8679ED871}"/>
              </a:ext>
            </a:extLst>
          </p:cNvPr>
          <p:cNvSpPr>
            <a:spLocks noChangeArrowheads="1"/>
          </p:cNvSpPr>
          <p:nvPr/>
        </p:nvSpPr>
        <p:spPr bwMode="auto">
          <a:xfrm>
            <a:off x="528638" y="835025"/>
            <a:ext cx="8602662"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defRPr/>
            </a:pPr>
            <a:r>
              <a:rPr lang="ja-JP" altLang="en-US" sz="3200" b="1" dirty="0">
                <a:solidFill>
                  <a:srgbClr val="FFFF00"/>
                </a:solidFill>
                <a:effectLst>
                  <a:outerShdw blurRad="38100" dist="38100" dir="2700000" algn="tl">
                    <a:schemeClr val="accent2">
                      <a:lumMod val="75000"/>
                      <a:alpha val="81000"/>
                    </a:schemeClr>
                  </a:outerShdw>
                </a:effectLst>
                <a:latin typeface="メイリオ" panose="020B0604030504040204" pitchFamily="50" charset="-128"/>
                <a:ea typeface="メイリオ" panose="020B0604030504040204" pitchFamily="50" charset="-128"/>
                <a:cs typeface="メイリオ" panose="020B0604030504040204" pitchFamily="50" charset="-128"/>
              </a:rPr>
              <a:t>話し合いができる環境を持つことが重要</a:t>
            </a:r>
            <a:endParaRPr lang="en-US" altLang="ja-JP" sz="3200" b="1" dirty="0">
              <a:solidFill>
                <a:srgbClr val="FFFF00"/>
              </a:solidFill>
              <a:effectLst>
                <a:outerShdw blurRad="38100" dist="38100" dir="2700000" algn="tl">
                  <a:schemeClr val="accent2">
                    <a:lumMod val="75000"/>
                    <a:alpha val="81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3200" b="1" dirty="0">
                <a:solidFill>
                  <a:srgbClr val="FFFF00"/>
                </a:solidFill>
                <a:effectLst>
                  <a:outerShdw blurRad="38100" dist="38100" dir="2700000" algn="tl">
                    <a:schemeClr val="accent2">
                      <a:lumMod val="75000"/>
                      <a:alpha val="81000"/>
                    </a:schemeClr>
                  </a:outerShdw>
                </a:effectLst>
                <a:latin typeface="メイリオ" panose="020B0604030504040204" pitchFamily="50" charset="-128"/>
                <a:ea typeface="メイリオ" panose="020B0604030504040204" pitchFamily="50" charset="-128"/>
                <a:cs typeface="メイリオ" panose="020B0604030504040204" pitchFamily="50" charset="-128"/>
              </a:rPr>
              <a:t>海外からくる方の思いをどこまで受入れ機関として整理し対応できるでしょうか。</a:t>
            </a:r>
            <a:endParaRPr lang="en-US" altLang="ja-JP" sz="3200" b="1" dirty="0">
              <a:solidFill>
                <a:srgbClr val="FFFF00"/>
              </a:solidFill>
              <a:effectLst>
                <a:outerShdw blurRad="38100" dist="38100" dir="2700000" algn="tl">
                  <a:schemeClr val="accent2">
                    <a:lumMod val="75000"/>
                    <a:alpha val="81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3200" b="1" dirty="0">
                <a:solidFill>
                  <a:srgbClr val="FFFF00"/>
                </a:solidFill>
                <a:effectLst>
                  <a:outerShdw blurRad="38100" dist="38100" dir="2700000" algn="tl">
                    <a:schemeClr val="accent2">
                      <a:lumMod val="75000"/>
                      <a:alpha val="81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この議論は継続的に。</a:t>
            </a:r>
            <a:endParaRPr lang="ja-JP" altLang="ja-JP" sz="3200" b="1" dirty="0">
              <a:solidFill>
                <a:srgbClr val="FFFF00"/>
              </a:solidFill>
              <a:effectLst>
                <a:outerShdw blurRad="38100" dist="38100" dir="2700000" algn="tl">
                  <a:schemeClr val="accent2">
                    <a:lumMod val="75000"/>
                    <a:alpha val="81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603" name="Rectangle 6">
            <a:extLst>
              <a:ext uri="{FF2B5EF4-FFF2-40B4-BE49-F238E27FC236}">
                <a16:creationId xmlns:a16="http://schemas.microsoft.com/office/drawing/2014/main" id="{F393FDA2-1876-422C-A3A2-5F14DA8C6823}"/>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25604" name="Picture 17" descr="奈良東病院ロゴマーク">
            <a:extLst>
              <a:ext uri="{FF2B5EF4-FFF2-40B4-BE49-F238E27FC236}">
                <a16:creationId xmlns:a16="http://schemas.microsoft.com/office/drawing/2014/main" id="{7B4E81C2-8233-416E-ABAA-B30B66A07DE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B37B1ADF-F45F-43EF-A6D2-CF0E067EF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2929">
            <a:off x="6601959" y="3933056"/>
            <a:ext cx="2117155" cy="2309624"/>
          </a:xfrm>
          <a:prstGeom prst="rect">
            <a:avLst/>
          </a:prstGeom>
          <a:effectLst>
            <a:glow rad="228600">
              <a:schemeClr val="accent6">
                <a:satMod val="175000"/>
                <a:alpha val="40000"/>
              </a:schemeClr>
            </a:glo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正方形/長方形 1">
            <a:extLst>
              <a:ext uri="{FF2B5EF4-FFF2-40B4-BE49-F238E27FC236}">
                <a16:creationId xmlns:a16="http://schemas.microsoft.com/office/drawing/2014/main" id="{6C335901-026C-4551-9C13-029DE8CEBA5B}"/>
              </a:ext>
            </a:extLst>
          </p:cNvPr>
          <p:cNvSpPr>
            <a:spLocks noChangeArrowheads="1"/>
          </p:cNvSpPr>
          <p:nvPr/>
        </p:nvSpPr>
        <p:spPr bwMode="auto">
          <a:xfrm>
            <a:off x="468313" y="887413"/>
            <a:ext cx="8788400"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●事業所紹介　　</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受入れ理由</a:t>
            </a: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受入れ状況</a:t>
            </a: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受入れ当初と現在の変化（職場が活性化した等）</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インドネシア人、フィリピン人、ベトナム人の</a:t>
            </a: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看護介護</a:t>
            </a:r>
            <a:endPar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国家試験合格に向けての就労や研修、</a:t>
            </a:r>
            <a:endParaRPr lang="en-US"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モチベーション保持の工夫</a:t>
            </a: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受入れ準備に関する助言</a:t>
            </a:r>
          </a:p>
          <a:p>
            <a:pPr>
              <a:lnSpc>
                <a:spcPct val="200000"/>
              </a:lnSpc>
              <a:defRPr/>
            </a:pPr>
            <a:r>
              <a:rPr lang="ja-JP" altLang="en-US"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2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国家資格取得後の定着に向けた取組み</a:t>
            </a:r>
          </a:p>
        </p:txBody>
      </p:sp>
      <p:sp>
        <p:nvSpPr>
          <p:cNvPr id="8195" name="正方形/長方形 2">
            <a:extLst>
              <a:ext uri="{FF2B5EF4-FFF2-40B4-BE49-F238E27FC236}">
                <a16:creationId xmlns:a16="http://schemas.microsoft.com/office/drawing/2014/main" id="{664ED09C-7C44-4D5F-A866-BFAB3287C8B4}"/>
              </a:ext>
            </a:extLst>
          </p:cNvPr>
          <p:cNvSpPr>
            <a:spLocks noChangeArrowheads="1"/>
          </p:cNvSpPr>
          <p:nvPr/>
        </p:nvSpPr>
        <p:spPr bwMode="auto">
          <a:xfrm>
            <a:off x="484188" y="420688"/>
            <a:ext cx="52117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defRPr/>
            </a:pPr>
            <a:r>
              <a:rPr lang="ja-JP" altLang="en-US" sz="2800" b="1" dirty="0">
                <a:solidFill>
                  <a:srgbClr val="FFFF00"/>
                </a:solidFill>
                <a:effectLst>
                  <a:outerShdw blurRad="38100" dist="38100" dir="2700000" algn="tl">
                    <a:srgbClr val="002060"/>
                  </a:outerShdw>
                </a:effectLst>
                <a:latin typeface="メイリオ" pitchFamily="50" charset="-128"/>
                <a:ea typeface="メイリオ" pitchFamily="50" charset="-128"/>
                <a:cs typeface="メイリオ" pitchFamily="50" charset="-128"/>
              </a:rPr>
              <a:t>本日のプレゼンテーション内容</a:t>
            </a:r>
            <a:endParaRPr lang="en-US" altLang="ja-JP" sz="2800" b="1" dirty="0">
              <a:solidFill>
                <a:srgbClr val="FFFF00"/>
              </a:solidFill>
              <a:effectLst>
                <a:outerShdw blurRad="38100" dist="38100" dir="2700000" algn="tl">
                  <a:srgbClr val="002060"/>
                </a:outerShdw>
              </a:effectLst>
              <a:latin typeface="メイリオ" pitchFamily="50" charset="-128"/>
              <a:ea typeface="メイリオ" pitchFamily="50" charset="-128"/>
              <a:cs typeface="メイリオ" pitchFamily="50" charset="-128"/>
            </a:endParaRPr>
          </a:p>
        </p:txBody>
      </p:sp>
      <p:sp>
        <p:nvSpPr>
          <p:cNvPr id="8196" name="Rectangle 6">
            <a:extLst>
              <a:ext uri="{FF2B5EF4-FFF2-40B4-BE49-F238E27FC236}">
                <a16:creationId xmlns:a16="http://schemas.microsoft.com/office/drawing/2014/main" id="{BE88AF3E-FC01-4EDA-99DF-772D13E0F6E1}"/>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8197" name="Picture 17" descr="奈良東病院ロゴマーク">
            <a:extLst>
              <a:ext uri="{FF2B5EF4-FFF2-40B4-BE49-F238E27FC236}">
                <a16:creationId xmlns:a16="http://schemas.microsoft.com/office/drawing/2014/main" id="{C5842054-F33C-4501-99BC-876FCECB478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470F55CC-3FBD-43E2-8EE9-0B18338EDEC3}"/>
              </a:ext>
            </a:extLst>
          </p:cNvPr>
          <p:cNvPicPr>
            <a:picLocks noChangeAspect="1"/>
          </p:cNvPicPr>
          <p:nvPr/>
        </p:nvPicPr>
        <p:blipFill>
          <a:blip r:embed="rId3"/>
          <a:stretch>
            <a:fillRect/>
          </a:stretch>
        </p:blipFill>
        <p:spPr>
          <a:xfrm rot="1118695">
            <a:off x="5761738" y="672544"/>
            <a:ext cx="2938151" cy="2201590"/>
          </a:xfrm>
          <a:prstGeom prst="rect">
            <a:avLst/>
          </a:prstGeom>
          <a:effectLst>
            <a:glow rad="228600">
              <a:schemeClr val="accent6">
                <a:satMod val="175000"/>
                <a:alpha val="40000"/>
              </a:schemeClr>
            </a:glow>
          </a:effectLst>
        </p:spPr>
      </p:pic>
      <p:pic>
        <p:nvPicPr>
          <p:cNvPr id="8199" name="図 2">
            <a:extLst>
              <a:ext uri="{FF2B5EF4-FFF2-40B4-BE49-F238E27FC236}">
                <a16:creationId xmlns:a16="http://schemas.microsoft.com/office/drawing/2014/main" id="{017D0527-4E1C-47C9-A8E1-A123804B2B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770438"/>
            <a:ext cx="2162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B6A900A4-F806-4512-84F5-D426A738D6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63086">
            <a:off x="6142401" y="458162"/>
            <a:ext cx="2967630" cy="222599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3">
            <a:extLst>
              <a:ext uri="{FF2B5EF4-FFF2-40B4-BE49-F238E27FC236}">
                <a16:creationId xmlns:a16="http://schemas.microsoft.com/office/drawing/2014/main" id="{2C96286A-6025-44C0-AEF3-0BC48AB8603E}"/>
              </a:ext>
            </a:extLst>
          </p:cNvPr>
          <p:cNvSpPr>
            <a:spLocks noChangeArrowheads="1"/>
          </p:cNvSpPr>
          <p:nvPr/>
        </p:nvSpPr>
        <p:spPr bwMode="auto">
          <a:xfrm>
            <a:off x="4303713" y="6567488"/>
            <a:ext cx="4589462"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SzPct val="60000"/>
              <a:buFont typeface="Wingdings" panose="05000000000000000000" pitchFamily="2" charset="2"/>
              <a:buChar char=""/>
              <a:defRPr kumimoji="1" sz="2100">
                <a:solidFill>
                  <a:schemeClr val="tx1"/>
                </a:solidFill>
                <a:latin typeface="Palatino Linotype" panose="02040502050505030304" pitchFamily="18" charset="0"/>
                <a:ea typeface="HGS明朝E" panose="02020900000000000000" pitchFamily="18" charset="-128"/>
              </a:defRPr>
            </a:lvl1pPr>
            <a:lvl2pPr marL="742950" indent="-285750">
              <a:spcBef>
                <a:spcPct val="20000"/>
              </a:spcBef>
              <a:buSzPct val="60000"/>
              <a:buFont typeface="Wingdings" panose="05000000000000000000" pitchFamily="2" charset="2"/>
              <a:buChar char=""/>
              <a:defRPr kumimoji="1" sz="1900">
                <a:solidFill>
                  <a:schemeClr val="tx1"/>
                </a:solidFill>
                <a:latin typeface="Palatino Linotype" panose="02040502050505030304" pitchFamily="18" charset="0"/>
                <a:ea typeface="HGS明朝E" panose="02020900000000000000" pitchFamily="18" charset="-128"/>
              </a:defRPr>
            </a:lvl2pPr>
            <a:lvl3pPr marL="1143000" indent="-228600">
              <a:spcBef>
                <a:spcPct val="20000"/>
              </a:spcBef>
              <a:buSzPct val="60000"/>
              <a:buFont typeface="Wingdings" panose="05000000000000000000" pitchFamily="2" charset="2"/>
              <a:buChar char=""/>
              <a:defRPr kumimoji="1" sz="1700">
                <a:solidFill>
                  <a:schemeClr val="tx1"/>
                </a:solidFill>
                <a:latin typeface="Palatino Linotype" panose="02040502050505030304" pitchFamily="18" charset="0"/>
                <a:ea typeface="HGS明朝E" panose="02020900000000000000" pitchFamily="18" charset="-128"/>
              </a:defRPr>
            </a:lvl3pPr>
            <a:lvl4pPr marL="1600200" indent="-228600">
              <a:spcBef>
                <a:spcPct val="20000"/>
              </a:spcBef>
              <a:buSzPct val="60000"/>
              <a:buFont typeface="Wingdings" panose="05000000000000000000" pitchFamily="2" charset="2"/>
              <a:buChar char=""/>
              <a:defRPr kumimoji="1" sz="1600">
                <a:solidFill>
                  <a:schemeClr val="tx1"/>
                </a:solidFill>
                <a:latin typeface="Palatino Linotype" panose="02040502050505030304" pitchFamily="18" charset="0"/>
                <a:ea typeface="HGS明朝E" panose="02020900000000000000" pitchFamily="18" charset="-128"/>
              </a:defRPr>
            </a:lvl4pPr>
            <a:lvl5pPr marL="2057400" indent="-228600">
              <a:spcBef>
                <a:spcPct val="20000"/>
              </a:spcBef>
              <a:buSzPct val="60000"/>
              <a:buFont typeface="Wingdings" panose="05000000000000000000" pitchFamily="2" charset="2"/>
              <a:buChar char=""/>
              <a:defRPr kumimoji="1" sz="1500">
                <a:solidFill>
                  <a:schemeClr val="tx1"/>
                </a:solidFill>
                <a:latin typeface="Palatino Linotype" panose="02040502050505030304" pitchFamily="18" charset="0"/>
                <a:ea typeface="HGS明朝E" panose="02020900000000000000" pitchFamily="18" charset="-128"/>
              </a:defRPr>
            </a:lvl5pPr>
            <a:lvl6pPr marL="2514600" indent="-228600" eaLnBrk="0" fontAlgn="base" hangingPunct="0">
              <a:spcBef>
                <a:spcPct val="20000"/>
              </a:spcBef>
              <a:spcAft>
                <a:spcPct val="0"/>
              </a:spcAft>
              <a:buSzPct val="60000"/>
              <a:buFont typeface="Wingdings" panose="05000000000000000000" pitchFamily="2" charset="2"/>
              <a:buChar char=""/>
              <a:defRPr kumimoji="1" sz="1500">
                <a:solidFill>
                  <a:schemeClr val="tx1"/>
                </a:solidFill>
                <a:latin typeface="Palatino Linotype" panose="02040502050505030304" pitchFamily="18" charset="0"/>
                <a:ea typeface="HGS明朝E" panose="02020900000000000000" pitchFamily="18" charset="-128"/>
              </a:defRPr>
            </a:lvl6pPr>
            <a:lvl7pPr marL="2971800" indent="-228600" eaLnBrk="0" fontAlgn="base" hangingPunct="0">
              <a:spcBef>
                <a:spcPct val="20000"/>
              </a:spcBef>
              <a:spcAft>
                <a:spcPct val="0"/>
              </a:spcAft>
              <a:buSzPct val="60000"/>
              <a:buFont typeface="Wingdings" panose="05000000000000000000" pitchFamily="2" charset="2"/>
              <a:buChar char=""/>
              <a:defRPr kumimoji="1" sz="1500">
                <a:solidFill>
                  <a:schemeClr val="tx1"/>
                </a:solidFill>
                <a:latin typeface="Palatino Linotype" panose="02040502050505030304" pitchFamily="18" charset="0"/>
                <a:ea typeface="HGS明朝E" panose="02020900000000000000" pitchFamily="18" charset="-128"/>
              </a:defRPr>
            </a:lvl7pPr>
            <a:lvl8pPr marL="3429000" indent="-228600" eaLnBrk="0" fontAlgn="base" hangingPunct="0">
              <a:spcBef>
                <a:spcPct val="20000"/>
              </a:spcBef>
              <a:spcAft>
                <a:spcPct val="0"/>
              </a:spcAft>
              <a:buSzPct val="60000"/>
              <a:buFont typeface="Wingdings" panose="05000000000000000000" pitchFamily="2" charset="2"/>
              <a:buChar char=""/>
              <a:defRPr kumimoji="1" sz="1500">
                <a:solidFill>
                  <a:schemeClr val="tx1"/>
                </a:solidFill>
                <a:latin typeface="Palatino Linotype" panose="02040502050505030304" pitchFamily="18" charset="0"/>
                <a:ea typeface="HGS明朝E" panose="02020900000000000000" pitchFamily="18" charset="-128"/>
              </a:defRPr>
            </a:lvl8pPr>
            <a:lvl9pPr marL="3886200" indent="-228600" eaLnBrk="0" fontAlgn="base" hangingPunct="0">
              <a:spcBef>
                <a:spcPct val="20000"/>
              </a:spcBef>
              <a:spcAft>
                <a:spcPct val="0"/>
              </a:spcAft>
              <a:buSzPct val="60000"/>
              <a:buFont typeface="Wingdings" panose="05000000000000000000" pitchFamily="2" charset="2"/>
              <a:buChar char=""/>
              <a:defRPr kumimoji="1" sz="1500">
                <a:solidFill>
                  <a:schemeClr val="tx1"/>
                </a:solidFill>
                <a:latin typeface="Palatino Linotype" panose="02040502050505030304" pitchFamily="18" charset="0"/>
                <a:ea typeface="HGS明朝E" panose="02020900000000000000" pitchFamily="18" charset="-128"/>
              </a:defRPr>
            </a:lvl9pPr>
          </a:lstStyle>
          <a:p>
            <a:pPr algn="r">
              <a:spcBef>
                <a:spcPct val="0"/>
              </a:spcBef>
              <a:buSzTx/>
              <a:buFontTx/>
              <a:buNone/>
            </a:pPr>
            <a:r>
              <a:rPr kumimoji="0" lang="en-US" altLang="ja-JP" sz="1300" i="1">
                <a:latin typeface="Century" panose="02040604050505020304" pitchFamily="18" charset="0"/>
                <a:ea typeface="ＭＳ Ｐゴシック" panose="020B0600070205080204" pitchFamily="50" charset="-128"/>
              </a:rPr>
              <a:t>Nara Higashi Hospital Group</a:t>
            </a:r>
          </a:p>
        </p:txBody>
      </p:sp>
      <p:pic>
        <p:nvPicPr>
          <p:cNvPr id="28679" name="Picture 12">
            <a:extLst>
              <a:ext uri="{FF2B5EF4-FFF2-40B4-BE49-F238E27FC236}">
                <a16:creationId xmlns:a16="http://schemas.microsoft.com/office/drawing/2014/main" id="{DDD27DDD-967E-489E-9DB9-38D12EF56D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889" y="3489068"/>
            <a:ext cx="3235111" cy="32351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奈良東病院ロゴマーク">
            <a:extLst>
              <a:ext uri="{FF2B5EF4-FFF2-40B4-BE49-F238E27FC236}">
                <a16:creationId xmlns:a16="http://schemas.microsoft.com/office/drawing/2014/main" id="{37BDD5E1-E992-43C5-997B-30147A3E1EF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21C27220-4518-4294-8965-5704BDD8CB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84704">
            <a:off x="4065435" y="3863043"/>
            <a:ext cx="1983787" cy="26454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7" descr="奈良東病院ロゴマーク">
            <a:extLst>
              <a:ext uri="{FF2B5EF4-FFF2-40B4-BE49-F238E27FC236}">
                <a16:creationId xmlns:a16="http://schemas.microsoft.com/office/drawing/2014/main" id="{FF25948E-EC42-4EB6-9560-496126A92F3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
            <a:extLst>
              <a:ext uri="{FF2B5EF4-FFF2-40B4-BE49-F238E27FC236}">
                <a16:creationId xmlns:a16="http://schemas.microsoft.com/office/drawing/2014/main" id="{345B6EE3-B439-4F84-A167-386C7E6ED2A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6269" y="3883392"/>
            <a:ext cx="4089627" cy="27275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0">
            <a:extLst>
              <a:ext uri="{FF2B5EF4-FFF2-40B4-BE49-F238E27FC236}">
                <a16:creationId xmlns:a16="http://schemas.microsoft.com/office/drawing/2014/main" id="{F806AF9B-B969-42DE-8F45-6299818D85E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187475">
            <a:off x="275521" y="504598"/>
            <a:ext cx="3088852" cy="23157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8">
            <a:extLst>
              <a:ext uri="{FF2B5EF4-FFF2-40B4-BE49-F238E27FC236}">
                <a16:creationId xmlns:a16="http://schemas.microsoft.com/office/drawing/2014/main" id="{FCBBAEA4-3F28-404E-98C8-8010139ED5F6}"/>
              </a:ext>
            </a:extLst>
          </p:cNvPr>
          <p:cNvPicPr>
            <a:picLocks noChangeAspect="1"/>
          </p:cNvPicPr>
          <p:nvPr/>
        </p:nvPicPr>
        <p:blipFill>
          <a:blip r:embed="rId9"/>
          <a:stretch>
            <a:fillRect/>
          </a:stretch>
        </p:blipFill>
        <p:spPr>
          <a:xfrm>
            <a:off x="3347864" y="400048"/>
            <a:ext cx="2994206" cy="2164856"/>
          </a:xfrm>
          <a:prstGeom prst="rect">
            <a:avLst/>
          </a:prstGeom>
          <a:ln>
            <a:noFill/>
          </a:ln>
          <a:effectLst>
            <a:softEdge rad="112500"/>
          </a:effectLst>
        </p:spPr>
      </p:pic>
      <p:sp>
        <p:nvSpPr>
          <p:cNvPr id="20" name="正方形/長方形 1">
            <a:extLst>
              <a:ext uri="{FF2B5EF4-FFF2-40B4-BE49-F238E27FC236}">
                <a16:creationId xmlns:a16="http://schemas.microsoft.com/office/drawing/2014/main" id="{1748457C-4E65-4243-B7E9-8F8517040617}"/>
              </a:ext>
            </a:extLst>
          </p:cNvPr>
          <p:cNvSpPr>
            <a:spLocks noChangeArrowheads="1"/>
          </p:cNvSpPr>
          <p:nvPr/>
        </p:nvSpPr>
        <p:spPr bwMode="auto">
          <a:xfrm>
            <a:off x="279400" y="2420938"/>
            <a:ext cx="8602663" cy="1169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lnSpc>
                <a:spcPct val="200000"/>
              </a:lnSpc>
              <a:defRPr/>
            </a:pPr>
            <a:r>
              <a:rPr lang="ja-JP" altLang="en-US" sz="4000" b="1" dirty="0">
                <a:solidFill>
                  <a:srgbClr val="FFFF00"/>
                </a:solidFill>
                <a:effectLst>
                  <a:outerShdw blurRad="152400" dist="38100" dir="2700000" algn="tl">
                    <a:srgbClr val="FF3300">
                      <a:alpha val="81000"/>
                    </a:srgbClr>
                  </a:outerShdw>
                </a:effectLst>
                <a:latin typeface="メイリオ" panose="020B0604030504040204" pitchFamily="50" charset="-128"/>
                <a:ea typeface="メイリオ" panose="020B0604030504040204" pitchFamily="50" charset="-128"/>
                <a:cs typeface="メイリオ" panose="020B0604030504040204" pitchFamily="50" charset="-128"/>
              </a:rPr>
              <a:t>ご清聴、ありがとうございました</a:t>
            </a:r>
            <a:endParaRPr lang="ja-JP" altLang="ja-JP" sz="4000" b="1" dirty="0">
              <a:solidFill>
                <a:srgbClr val="FFFF00"/>
              </a:solidFill>
              <a:effectLst>
                <a:outerShdw blurRad="152400" dist="38100" dir="2700000" algn="tl">
                  <a:srgbClr val="FF3300">
                    <a:alpha val="81000"/>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3">
            <a:extLst>
              <a:ext uri="{FF2B5EF4-FFF2-40B4-BE49-F238E27FC236}">
                <a16:creationId xmlns:a16="http://schemas.microsoft.com/office/drawing/2014/main" id="{352DDD1C-10EB-427B-8957-60139313545E}"/>
              </a:ext>
            </a:extLst>
          </p:cNvPr>
          <p:cNvSpPr txBox="1">
            <a:spLocks noChangeArrowheads="1"/>
          </p:cNvSpPr>
          <p:nvPr/>
        </p:nvSpPr>
        <p:spPr bwMode="auto">
          <a:xfrm>
            <a:off x="231775" y="166688"/>
            <a:ext cx="3490913" cy="473075"/>
          </a:xfrm>
          <a:prstGeom prst="rect">
            <a:avLst/>
          </a:prstGeom>
          <a:solidFill>
            <a:srgbClr val="008000"/>
          </a:solidFill>
          <a:ln w="19050">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a:lnSpc>
                <a:spcPct val="150000"/>
              </a:lnSpc>
              <a:defRPr/>
            </a:pPr>
            <a:r>
              <a:rPr kumimoji="0" lang="ja-JP" altLang="en-US" sz="18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奈良東病院グル－プ組織体系</a:t>
            </a:r>
            <a:endParaRPr kumimoji="0" lang="en-US" altLang="ja-JP" sz="1800" b="1" dirty="0">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1267" name="Text Box 44">
            <a:extLst>
              <a:ext uri="{FF2B5EF4-FFF2-40B4-BE49-F238E27FC236}">
                <a16:creationId xmlns:a16="http://schemas.microsoft.com/office/drawing/2014/main" id="{AAB30110-8672-47CA-BC1F-F70306F836D6}"/>
              </a:ext>
            </a:extLst>
          </p:cNvPr>
          <p:cNvSpPr txBox="1">
            <a:spLocks noChangeArrowheads="1"/>
          </p:cNvSpPr>
          <p:nvPr/>
        </p:nvSpPr>
        <p:spPr bwMode="auto">
          <a:xfrm>
            <a:off x="1116013" y="912813"/>
            <a:ext cx="2362200" cy="584200"/>
          </a:xfrm>
          <a:prstGeom prst="rect">
            <a:avLst/>
          </a:prstGeom>
          <a:solidFill>
            <a:srgbClr val="FF0000"/>
          </a:solidFill>
          <a:ln w="19050">
            <a:solidFill>
              <a:schemeClr val="tx1"/>
            </a:solidFill>
            <a:miter lim="800000"/>
            <a:headEnd/>
            <a:tailEnd/>
          </a:ln>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defRPr/>
            </a:pPr>
            <a:r>
              <a:rPr kumimoji="0"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医療法人</a:t>
            </a:r>
            <a:endParaRPr kumimoji="0"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健和会</a:t>
            </a:r>
            <a:endParaRPr kumimoji="0"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68" name="Text Box 45">
            <a:extLst>
              <a:ext uri="{FF2B5EF4-FFF2-40B4-BE49-F238E27FC236}">
                <a16:creationId xmlns:a16="http://schemas.microsoft.com/office/drawing/2014/main" id="{DEE05C02-C130-4E4A-B698-C307F04F830E}"/>
              </a:ext>
            </a:extLst>
          </p:cNvPr>
          <p:cNvSpPr txBox="1">
            <a:spLocks noChangeArrowheads="1"/>
          </p:cNvSpPr>
          <p:nvPr/>
        </p:nvSpPr>
        <p:spPr bwMode="auto">
          <a:xfrm>
            <a:off x="1042988" y="2813050"/>
            <a:ext cx="2438400" cy="584200"/>
          </a:xfrm>
          <a:prstGeom prst="rect">
            <a:avLst/>
          </a:prstGeom>
          <a:solidFill>
            <a:srgbClr val="0000FF"/>
          </a:solidFill>
          <a:ln w="19050">
            <a:solidFill>
              <a:schemeClr val="tx1"/>
            </a:solidFill>
            <a:miter lim="800000"/>
            <a:headEnd/>
            <a:tailEnd/>
          </a:ln>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defRPr/>
            </a:pPr>
            <a:r>
              <a:rPr kumimoji="0"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社会福祉法人</a:t>
            </a:r>
            <a:endParaRPr kumimoji="0"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ja-JP" altLang="en-US"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大和青寿会</a:t>
            </a:r>
            <a:endParaRPr kumimoji="0" lang="en-US" altLang="ja-JP" sz="16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69" name="Text Box 46">
            <a:extLst>
              <a:ext uri="{FF2B5EF4-FFF2-40B4-BE49-F238E27FC236}">
                <a16:creationId xmlns:a16="http://schemas.microsoft.com/office/drawing/2014/main" id="{087E3672-1D4F-410F-9B92-67E241D363BA}"/>
              </a:ext>
            </a:extLst>
          </p:cNvPr>
          <p:cNvSpPr txBox="1">
            <a:spLocks noChangeArrowheads="1"/>
          </p:cNvSpPr>
          <p:nvPr/>
        </p:nvSpPr>
        <p:spPr bwMode="auto">
          <a:xfrm>
            <a:off x="1042988" y="4079875"/>
            <a:ext cx="2438400" cy="584200"/>
          </a:xfrm>
          <a:prstGeom prst="rect">
            <a:avLst/>
          </a:prstGeom>
          <a:solidFill>
            <a:srgbClr val="FF6699"/>
          </a:solidFill>
          <a:ln w="19050">
            <a:solidFill>
              <a:schemeClr val="tx1"/>
            </a:solidFill>
            <a:miter lim="800000"/>
            <a:headEnd/>
            <a:tailEnd/>
          </a:ln>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defRPr/>
            </a:pPr>
            <a:r>
              <a:rPr kumimoji="0" lang="ja-JP" altLang="en-US" sz="16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株式会社</a:t>
            </a:r>
            <a:endParaRPr kumimoji="0" lang="en-US" altLang="ja-JP" sz="16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ja-JP" altLang="en-US" sz="16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ライフエール</a:t>
            </a:r>
            <a:endParaRPr kumimoji="0" lang="en-US" altLang="ja-JP" sz="16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22" name="Text Box 47">
            <a:extLst>
              <a:ext uri="{FF2B5EF4-FFF2-40B4-BE49-F238E27FC236}">
                <a16:creationId xmlns:a16="http://schemas.microsoft.com/office/drawing/2014/main" id="{3BE0658D-15DB-46B7-867B-8119CE148D5C}"/>
              </a:ext>
            </a:extLst>
          </p:cNvPr>
          <p:cNvSpPr txBox="1">
            <a:spLocks noChangeArrowheads="1"/>
          </p:cNvSpPr>
          <p:nvPr/>
        </p:nvSpPr>
        <p:spPr bwMode="auto">
          <a:xfrm>
            <a:off x="3995738" y="942975"/>
            <a:ext cx="4856162" cy="276225"/>
          </a:xfrm>
          <a:prstGeom prst="rect">
            <a:avLst/>
          </a:prstGeom>
          <a:solidFill>
            <a:srgbClr val="33CC33"/>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奈良東病院</a:t>
            </a:r>
            <a:r>
              <a:rPr kumimoji="0" lang="en-US" altLang="ja-JP">
                <a:solidFill>
                  <a:schemeClr val="bg1"/>
                </a:solidFill>
                <a:latin typeface="メイリオ" panose="020B0604030504040204" pitchFamily="50" charset="-128"/>
                <a:ea typeface="メイリオ" panose="020B0604030504040204" pitchFamily="50" charset="-128"/>
              </a:rPr>
              <a:t> (260 beds)</a:t>
            </a:r>
          </a:p>
        </p:txBody>
      </p:sp>
      <p:sp>
        <p:nvSpPr>
          <p:cNvPr id="9223" name="Text Box 48">
            <a:extLst>
              <a:ext uri="{FF2B5EF4-FFF2-40B4-BE49-F238E27FC236}">
                <a16:creationId xmlns:a16="http://schemas.microsoft.com/office/drawing/2014/main" id="{7BDB40BA-6536-4AE5-A69F-F4161A24703F}"/>
              </a:ext>
            </a:extLst>
          </p:cNvPr>
          <p:cNvSpPr txBox="1">
            <a:spLocks noChangeArrowheads="1"/>
          </p:cNvSpPr>
          <p:nvPr/>
        </p:nvSpPr>
        <p:spPr bwMode="auto">
          <a:xfrm>
            <a:off x="3995738" y="1219200"/>
            <a:ext cx="4849812"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介護老人保健施設ならふくじゅ荘</a:t>
            </a:r>
            <a:r>
              <a:rPr kumimoji="0" lang="en-US" altLang="ja-JP">
                <a:solidFill>
                  <a:schemeClr val="bg1"/>
                </a:solidFill>
                <a:latin typeface="メイリオ" panose="020B0604030504040204" pitchFamily="50" charset="-128"/>
                <a:ea typeface="メイリオ" panose="020B0604030504040204" pitchFamily="50" charset="-128"/>
              </a:rPr>
              <a:t>(80beds) </a:t>
            </a:r>
            <a:r>
              <a:rPr kumimoji="0" lang="ja-JP" altLang="en-US">
                <a:solidFill>
                  <a:schemeClr val="bg1"/>
                </a:solidFill>
                <a:latin typeface="メイリオ" panose="020B0604030504040204" pitchFamily="50" charset="-128"/>
                <a:ea typeface="メイリオ" panose="020B0604030504040204" pitchFamily="50" charset="-128"/>
              </a:rPr>
              <a:t>・デイケア</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24" name="Text Box 49">
            <a:extLst>
              <a:ext uri="{FF2B5EF4-FFF2-40B4-BE49-F238E27FC236}">
                <a16:creationId xmlns:a16="http://schemas.microsoft.com/office/drawing/2014/main" id="{4C9958D5-B76A-424D-BD86-C7FBC0F1F40E}"/>
              </a:ext>
            </a:extLst>
          </p:cNvPr>
          <p:cNvSpPr txBox="1">
            <a:spLocks noChangeArrowheads="1"/>
          </p:cNvSpPr>
          <p:nvPr/>
        </p:nvSpPr>
        <p:spPr bwMode="auto">
          <a:xfrm>
            <a:off x="3995738" y="1508125"/>
            <a:ext cx="4849812"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ケアハウスふる里</a:t>
            </a:r>
            <a:r>
              <a:rPr kumimoji="0" lang="en-US" altLang="ja-JP">
                <a:solidFill>
                  <a:schemeClr val="bg1"/>
                </a:solidFill>
                <a:latin typeface="メイリオ" panose="020B0604030504040204" pitchFamily="50" charset="-128"/>
                <a:ea typeface="メイリオ" panose="020B0604030504040204" pitchFamily="50" charset="-128"/>
              </a:rPr>
              <a:t> (42beds) </a:t>
            </a:r>
          </a:p>
        </p:txBody>
      </p:sp>
      <p:sp>
        <p:nvSpPr>
          <p:cNvPr id="9225" name="Text Box 50">
            <a:extLst>
              <a:ext uri="{FF2B5EF4-FFF2-40B4-BE49-F238E27FC236}">
                <a16:creationId xmlns:a16="http://schemas.microsoft.com/office/drawing/2014/main" id="{080F0C78-4313-48CA-BEBB-22B2F4F36646}"/>
              </a:ext>
            </a:extLst>
          </p:cNvPr>
          <p:cNvSpPr txBox="1">
            <a:spLocks noChangeArrowheads="1"/>
          </p:cNvSpPr>
          <p:nvPr/>
        </p:nvSpPr>
        <p:spPr bwMode="auto">
          <a:xfrm>
            <a:off x="3995738" y="1795463"/>
            <a:ext cx="2376487"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グループホーム（</a:t>
            </a:r>
            <a:r>
              <a:rPr kumimoji="0" lang="en-US" altLang="ja-JP">
                <a:solidFill>
                  <a:schemeClr val="bg1"/>
                </a:solidFill>
                <a:latin typeface="メイリオ" panose="020B0604030504040204" pitchFamily="50" charset="-128"/>
                <a:ea typeface="メイリオ" panose="020B0604030504040204" pitchFamily="50" charset="-128"/>
              </a:rPr>
              <a:t>5</a:t>
            </a:r>
            <a:r>
              <a:rPr kumimoji="0" lang="ja-JP" altLang="en-US">
                <a:solidFill>
                  <a:schemeClr val="bg1"/>
                </a:solidFill>
                <a:latin typeface="メイリオ" panose="020B0604030504040204" pitchFamily="50" charset="-128"/>
                <a:ea typeface="メイリオ" panose="020B0604030504040204" pitchFamily="50" charset="-128"/>
              </a:rPr>
              <a:t>ヵ所）</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26" name="Text Box 51">
            <a:extLst>
              <a:ext uri="{FF2B5EF4-FFF2-40B4-BE49-F238E27FC236}">
                <a16:creationId xmlns:a16="http://schemas.microsoft.com/office/drawing/2014/main" id="{3015EC11-6B1C-431B-8E4E-8BA435820696}"/>
              </a:ext>
            </a:extLst>
          </p:cNvPr>
          <p:cNvSpPr txBox="1">
            <a:spLocks noChangeArrowheads="1"/>
          </p:cNvSpPr>
          <p:nvPr/>
        </p:nvSpPr>
        <p:spPr bwMode="auto">
          <a:xfrm>
            <a:off x="6372225" y="1795463"/>
            <a:ext cx="2479675"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デイサービスセンター（</a:t>
            </a:r>
            <a:r>
              <a:rPr kumimoji="0" lang="en-US" altLang="ja-JP">
                <a:solidFill>
                  <a:schemeClr val="bg1"/>
                </a:solidFill>
                <a:latin typeface="メイリオ" panose="020B0604030504040204" pitchFamily="50" charset="-128"/>
                <a:ea typeface="メイリオ" panose="020B0604030504040204" pitchFamily="50" charset="-128"/>
              </a:rPr>
              <a:t>2</a:t>
            </a:r>
            <a:r>
              <a:rPr kumimoji="0" lang="ja-JP" altLang="en-US">
                <a:solidFill>
                  <a:schemeClr val="bg1"/>
                </a:solidFill>
                <a:latin typeface="メイリオ" panose="020B0604030504040204" pitchFamily="50" charset="-128"/>
                <a:ea typeface="メイリオ" panose="020B0604030504040204" pitchFamily="50" charset="-128"/>
              </a:rPr>
              <a:t>ヵ所）</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27" name="Text Box 52">
            <a:extLst>
              <a:ext uri="{FF2B5EF4-FFF2-40B4-BE49-F238E27FC236}">
                <a16:creationId xmlns:a16="http://schemas.microsoft.com/office/drawing/2014/main" id="{98A95557-9A72-4057-957F-7581D1460842}"/>
              </a:ext>
            </a:extLst>
          </p:cNvPr>
          <p:cNvSpPr txBox="1">
            <a:spLocks noChangeArrowheads="1"/>
          </p:cNvSpPr>
          <p:nvPr/>
        </p:nvSpPr>
        <p:spPr bwMode="auto">
          <a:xfrm>
            <a:off x="3995738" y="2082800"/>
            <a:ext cx="4849812" cy="276225"/>
          </a:xfrm>
          <a:prstGeom prst="rect">
            <a:avLst/>
          </a:prstGeom>
          <a:solidFill>
            <a:srgbClr val="92D050"/>
          </a:solidFill>
          <a:ln w="19050">
            <a:solidFill>
              <a:schemeClr val="tx1"/>
            </a:solidFill>
            <a:miter lim="800000"/>
            <a:headEnd/>
            <a:tailEnd/>
          </a:ln>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訪問看護ステーション</a:t>
            </a:r>
            <a:r>
              <a:rPr kumimoji="0" lang="en-US" altLang="ja-JP">
                <a:solidFill>
                  <a:schemeClr val="bg1"/>
                </a:solidFill>
                <a:latin typeface="メイリオ" panose="020B0604030504040204" pitchFamily="50" charset="-128"/>
                <a:ea typeface="メイリオ" panose="020B0604030504040204" pitchFamily="50" charset="-128"/>
              </a:rPr>
              <a:t>and</a:t>
            </a:r>
            <a:r>
              <a:rPr kumimoji="0" lang="ja-JP" altLang="en-US">
                <a:solidFill>
                  <a:schemeClr val="bg1"/>
                </a:solidFill>
                <a:latin typeface="メイリオ" panose="020B0604030504040204" pitchFamily="50" charset="-128"/>
                <a:ea typeface="メイリオ" panose="020B0604030504040204" pitchFamily="50" charset="-128"/>
              </a:rPr>
              <a:t>訪問リハビリテーション（</a:t>
            </a:r>
            <a:r>
              <a:rPr kumimoji="0" lang="en-US" altLang="ja-JP">
                <a:solidFill>
                  <a:schemeClr val="bg1"/>
                </a:solidFill>
                <a:latin typeface="メイリオ" panose="020B0604030504040204" pitchFamily="50" charset="-128"/>
                <a:ea typeface="メイリオ" panose="020B0604030504040204" pitchFamily="50" charset="-128"/>
              </a:rPr>
              <a:t>5</a:t>
            </a:r>
            <a:r>
              <a:rPr kumimoji="0" lang="ja-JP" altLang="en-US">
                <a:solidFill>
                  <a:schemeClr val="bg1"/>
                </a:solidFill>
                <a:latin typeface="メイリオ" panose="020B0604030504040204" pitchFamily="50" charset="-128"/>
                <a:ea typeface="メイリオ" panose="020B0604030504040204" pitchFamily="50" charset="-128"/>
              </a:rPr>
              <a:t>ヵ所）</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28" name="Text Box 53">
            <a:extLst>
              <a:ext uri="{FF2B5EF4-FFF2-40B4-BE49-F238E27FC236}">
                <a16:creationId xmlns:a16="http://schemas.microsoft.com/office/drawing/2014/main" id="{C255C67D-E164-4797-8B42-01717EDC2157}"/>
              </a:ext>
            </a:extLst>
          </p:cNvPr>
          <p:cNvSpPr txBox="1">
            <a:spLocks noChangeArrowheads="1"/>
          </p:cNvSpPr>
          <p:nvPr/>
        </p:nvSpPr>
        <p:spPr bwMode="auto">
          <a:xfrm>
            <a:off x="3995738" y="2371725"/>
            <a:ext cx="2428875"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ケアプランセンター（</a:t>
            </a:r>
            <a:r>
              <a:rPr kumimoji="0" lang="en-US" altLang="ja-JP">
                <a:solidFill>
                  <a:schemeClr val="bg1"/>
                </a:solidFill>
                <a:latin typeface="メイリオ" panose="020B0604030504040204" pitchFamily="50" charset="-128"/>
                <a:ea typeface="メイリオ" panose="020B0604030504040204" pitchFamily="50" charset="-128"/>
              </a:rPr>
              <a:t>2</a:t>
            </a:r>
            <a:r>
              <a:rPr kumimoji="0" lang="ja-JP" altLang="en-US">
                <a:solidFill>
                  <a:schemeClr val="bg1"/>
                </a:solidFill>
                <a:latin typeface="メイリオ" panose="020B0604030504040204" pitchFamily="50" charset="-128"/>
                <a:ea typeface="メイリオ" panose="020B0604030504040204" pitchFamily="50" charset="-128"/>
              </a:rPr>
              <a:t>ヵ所）</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29" name="Text Box 54">
            <a:extLst>
              <a:ext uri="{FF2B5EF4-FFF2-40B4-BE49-F238E27FC236}">
                <a16:creationId xmlns:a16="http://schemas.microsoft.com/office/drawing/2014/main" id="{D14C4388-29BB-4508-9D5E-1F0B8C112AFE}"/>
              </a:ext>
            </a:extLst>
          </p:cNvPr>
          <p:cNvSpPr txBox="1">
            <a:spLocks noChangeArrowheads="1"/>
          </p:cNvSpPr>
          <p:nvPr/>
        </p:nvSpPr>
        <p:spPr bwMode="auto">
          <a:xfrm>
            <a:off x="6421438" y="2371725"/>
            <a:ext cx="2430462"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小規模多機能型施設（</a:t>
            </a:r>
            <a:r>
              <a:rPr kumimoji="0" lang="en-US" altLang="ja-JP">
                <a:solidFill>
                  <a:schemeClr val="bg1"/>
                </a:solidFill>
                <a:latin typeface="メイリオ" panose="020B0604030504040204" pitchFamily="50" charset="-128"/>
                <a:ea typeface="メイリオ" panose="020B0604030504040204" pitchFamily="50" charset="-128"/>
              </a:rPr>
              <a:t>1</a:t>
            </a:r>
            <a:r>
              <a:rPr kumimoji="0" lang="ja-JP" altLang="en-US">
                <a:solidFill>
                  <a:schemeClr val="bg1"/>
                </a:solidFill>
                <a:latin typeface="メイリオ" panose="020B0604030504040204" pitchFamily="50" charset="-128"/>
                <a:ea typeface="メイリオ" panose="020B0604030504040204" pitchFamily="50" charset="-128"/>
              </a:rPr>
              <a:t>ヵ所）</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30" name="Text Box 55">
            <a:extLst>
              <a:ext uri="{FF2B5EF4-FFF2-40B4-BE49-F238E27FC236}">
                <a16:creationId xmlns:a16="http://schemas.microsoft.com/office/drawing/2014/main" id="{B422198F-90EA-4736-96BC-5117E8B73E51}"/>
              </a:ext>
            </a:extLst>
          </p:cNvPr>
          <p:cNvSpPr txBox="1">
            <a:spLocks noChangeArrowheads="1"/>
          </p:cNvSpPr>
          <p:nvPr/>
        </p:nvSpPr>
        <p:spPr bwMode="auto">
          <a:xfrm>
            <a:off x="3995738" y="2814638"/>
            <a:ext cx="2317750"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老人福祉施設清寿（</a:t>
            </a:r>
            <a:r>
              <a:rPr kumimoji="0" lang="en-US" altLang="ja-JP">
                <a:solidFill>
                  <a:schemeClr val="bg1"/>
                </a:solidFill>
                <a:latin typeface="メイリオ" panose="020B0604030504040204" pitchFamily="50" charset="-128"/>
                <a:ea typeface="メイリオ" panose="020B0604030504040204" pitchFamily="50" charset="-128"/>
              </a:rPr>
              <a:t>54beds</a:t>
            </a:r>
            <a:r>
              <a:rPr kumimoji="0" lang="ja-JP" altLang="en-US">
                <a:solidFill>
                  <a:schemeClr val="bg1"/>
                </a:solidFill>
                <a:latin typeface="メイリオ" panose="020B0604030504040204" pitchFamily="50" charset="-128"/>
                <a:ea typeface="メイリオ" panose="020B0604030504040204" pitchFamily="50" charset="-128"/>
              </a:rPr>
              <a:t>）</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31" name="Text Box 56">
            <a:extLst>
              <a:ext uri="{FF2B5EF4-FFF2-40B4-BE49-F238E27FC236}">
                <a16:creationId xmlns:a16="http://schemas.microsoft.com/office/drawing/2014/main" id="{9757AA6B-E47B-4E07-9954-73D2C6FE3E0C}"/>
              </a:ext>
            </a:extLst>
          </p:cNvPr>
          <p:cNvSpPr txBox="1">
            <a:spLocks noChangeArrowheads="1"/>
          </p:cNvSpPr>
          <p:nvPr/>
        </p:nvSpPr>
        <p:spPr bwMode="auto">
          <a:xfrm>
            <a:off x="3995738" y="3378200"/>
            <a:ext cx="2209800"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a:solidFill>
                  <a:schemeClr val="bg1"/>
                </a:solidFill>
                <a:latin typeface="メイリオ" panose="020B0604030504040204" pitchFamily="50" charset="-128"/>
                <a:ea typeface="メイリオ" panose="020B0604030504040204" pitchFamily="50" charset="-128"/>
              </a:rPr>
              <a:t> </a:t>
            </a:r>
            <a:r>
              <a:rPr kumimoji="0" lang="ja-JP" altLang="en-US">
                <a:solidFill>
                  <a:schemeClr val="bg1"/>
                </a:solidFill>
                <a:latin typeface="メイリオ" panose="020B0604030504040204" pitchFamily="50" charset="-128"/>
                <a:ea typeface="メイリオ" panose="020B0604030504040204" pitchFamily="50" charset="-128"/>
              </a:rPr>
              <a:t>ショートスティ（</a:t>
            </a:r>
            <a:r>
              <a:rPr kumimoji="0" lang="en-US" altLang="ja-JP">
                <a:solidFill>
                  <a:schemeClr val="bg1"/>
                </a:solidFill>
                <a:latin typeface="メイリオ" panose="020B0604030504040204" pitchFamily="50" charset="-128"/>
                <a:ea typeface="メイリオ" panose="020B0604030504040204" pitchFamily="50" charset="-128"/>
              </a:rPr>
              <a:t>16beds</a:t>
            </a:r>
            <a:r>
              <a:rPr kumimoji="0" lang="ja-JP" altLang="en-US">
                <a:solidFill>
                  <a:schemeClr val="bg1"/>
                </a:solidFill>
                <a:latin typeface="メイリオ" panose="020B0604030504040204" pitchFamily="50" charset="-128"/>
                <a:ea typeface="メイリオ" panose="020B0604030504040204" pitchFamily="50" charset="-128"/>
              </a:rPr>
              <a:t>）</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32" name="Text Box 57">
            <a:extLst>
              <a:ext uri="{FF2B5EF4-FFF2-40B4-BE49-F238E27FC236}">
                <a16:creationId xmlns:a16="http://schemas.microsoft.com/office/drawing/2014/main" id="{491454DF-78E7-4DB3-94B8-0A725725B2A6}"/>
              </a:ext>
            </a:extLst>
          </p:cNvPr>
          <p:cNvSpPr txBox="1">
            <a:spLocks noChangeArrowheads="1"/>
          </p:cNvSpPr>
          <p:nvPr/>
        </p:nvSpPr>
        <p:spPr bwMode="auto">
          <a:xfrm>
            <a:off x="6516688" y="3667125"/>
            <a:ext cx="2328862"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グループホーム（</a:t>
            </a:r>
            <a:r>
              <a:rPr kumimoji="0" lang="en-US" altLang="ja-JP">
                <a:solidFill>
                  <a:schemeClr val="bg1"/>
                </a:solidFill>
                <a:latin typeface="メイリオ" panose="020B0604030504040204" pitchFamily="50" charset="-128"/>
                <a:ea typeface="メイリオ" panose="020B0604030504040204" pitchFamily="50" charset="-128"/>
              </a:rPr>
              <a:t>1</a:t>
            </a:r>
            <a:r>
              <a:rPr kumimoji="0" lang="ja-JP" altLang="en-US">
                <a:solidFill>
                  <a:schemeClr val="bg1"/>
                </a:solidFill>
                <a:latin typeface="メイリオ" panose="020B0604030504040204" pitchFamily="50" charset="-128"/>
                <a:ea typeface="メイリオ" panose="020B0604030504040204" pitchFamily="50" charset="-128"/>
              </a:rPr>
              <a:t>ヵ所）</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33" name="Text Box 58">
            <a:extLst>
              <a:ext uri="{FF2B5EF4-FFF2-40B4-BE49-F238E27FC236}">
                <a16:creationId xmlns:a16="http://schemas.microsoft.com/office/drawing/2014/main" id="{116CB201-FB5C-4BD7-B590-6E7FE0D9E74C}"/>
              </a:ext>
            </a:extLst>
          </p:cNvPr>
          <p:cNvSpPr txBox="1">
            <a:spLocks noChangeArrowheads="1"/>
          </p:cNvSpPr>
          <p:nvPr/>
        </p:nvSpPr>
        <p:spPr bwMode="auto">
          <a:xfrm>
            <a:off x="3995738" y="3090863"/>
            <a:ext cx="2479675"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デイサービスセンター（</a:t>
            </a:r>
            <a:r>
              <a:rPr kumimoji="0" lang="en-US" altLang="ja-JP">
                <a:solidFill>
                  <a:schemeClr val="bg1"/>
                </a:solidFill>
                <a:latin typeface="メイリオ" panose="020B0604030504040204" pitchFamily="50" charset="-128"/>
                <a:ea typeface="メイリオ" panose="020B0604030504040204" pitchFamily="50" charset="-128"/>
              </a:rPr>
              <a:t>1</a:t>
            </a:r>
            <a:r>
              <a:rPr kumimoji="0" lang="ja-JP" altLang="en-US">
                <a:solidFill>
                  <a:schemeClr val="bg1"/>
                </a:solidFill>
                <a:latin typeface="メイリオ" panose="020B0604030504040204" pitchFamily="50" charset="-128"/>
                <a:ea typeface="メイリオ" panose="020B0604030504040204" pitchFamily="50" charset="-128"/>
              </a:rPr>
              <a:t>ヵ所）</a:t>
            </a:r>
            <a:r>
              <a:rPr kumimoji="0" lang="en-US" altLang="ja-JP">
                <a:solidFill>
                  <a:schemeClr val="bg1"/>
                </a:solidFill>
                <a:latin typeface="メイリオ" panose="020B0604030504040204" pitchFamily="50" charset="-128"/>
                <a:ea typeface="メイリオ" panose="020B0604030504040204" pitchFamily="50" charset="-128"/>
              </a:rPr>
              <a:t> </a:t>
            </a:r>
          </a:p>
        </p:txBody>
      </p:sp>
      <p:sp>
        <p:nvSpPr>
          <p:cNvPr id="9234" name="Text Box 59">
            <a:extLst>
              <a:ext uri="{FF2B5EF4-FFF2-40B4-BE49-F238E27FC236}">
                <a16:creationId xmlns:a16="http://schemas.microsoft.com/office/drawing/2014/main" id="{93B79BBA-DBBC-46A8-9C41-D06B16010E8F}"/>
              </a:ext>
            </a:extLst>
          </p:cNvPr>
          <p:cNvSpPr txBox="1">
            <a:spLocks noChangeArrowheads="1"/>
          </p:cNvSpPr>
          <p:nvPr/>
        </p:nvSpPr>
        <p:spPr bwMode="auto">
          <a:xfrm>
            <a:off x="3995738" y="3667125"/>
            <a:ext cx="2519362" cy="277813"/>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a:solidFill>
                  <a:schemeClr val="bg1"/>
                </a:solidFill>
                <a:latin typeface="メイリオ" panose="020B0604030504040204" pitchFamily="50" charset="-128"/>
                <a:ea typeface="メイリオ" panose="020B0604030504040204" pitchFamily="50" charset="-128"/>
              </a:rPr>
              <a:t> </a:t>
            </a:r>
            <a:r>
              <a:rPr kumimoji="0" lang="ja-JP" altLang="en-US">
                <a:solidFill>
                  <a:schemeClr val="bg1"/>
                </a:solidFill>
                <a:latin typeface="メイリオ" panose="020B0604030504040204" pitchFamily="50" charset="-128"/>
                <a:ea typeface="メイリオ" panose="020B0604030504040204" pitchFamily="50" charset="-128"/>
              </a:rPr>
              <a:t>訪問介護ステーション（</a:t>
            </a:r>
            <a:r>
              <a:rPr kumimoji="0" lang="en-US" altLang="ja-JP">
                <a:solidFill>
                  <a:schemeClr val="bg1"/>
                </a:solidFill>
                <a:latin typeface="メイリオ" panose="020B0604030504040204" pitchFamily="50" charset="-128"/>
                <a:ea typeface="メイリオ" panose="020B0604030504040204" pitchFamily="50" charset="-128"/>
              </a:rPr>
              <a:t>1</a:t>
            </a:r>
            <a:r>
              <a:rPr kumimoji="0" lang="ja-JP" altLang="en-US">
                <a:solidFill>
                  <a:schemeClr val="bg1"/>
                </a:solidFill>
                <a:latin typeface="メイリオ" panose="020B0604030504040204" pitchFamily="50" charset="-128"/>
                <a:ea typeface="メイリオ" panose="020B0604030504040204" pitchFamily="50" charset="-128"/>
              </a:rPr>
              <a:t>ヵ所）</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35" name="Text Box 60">
            <a:extLst>
              <a:ext uri="{FF2B5EF4-FFF2-40B4-BE49-F238E27FC236}">
                <a16:creationId xmlns:a16="http://schemas.microsoft.com/office/drawing/2014/main" id="{2379EBF7-54C4-4EE5-AD3E-C510FA8392F6}"/>
              </a:ext>
            </a:extLst>
          </p:cNvPr>
          <p:cNvSpPr txBox="1">
            <a:spLocks noChangeArrowheads="1"/>
          </p:cNvSpPr>
          <p:nvPr/>
        </p:nvSpPr>
        <p:spPr bwMode="auto">
          <a:xfrm>
            <a:off x="6475413" y="3090863"/>
            <a:ext cx="2376487"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a:solidFill>
                  <a:schemeClr val="bg1"/>
                </a:solidFill>
                <a:latin typeface="メイリオ" panose="020B0604030504040204" pitchFamily="50" charset="-128"/>
                <a:ea typeface="メイリオ" panose="020B0604030504040204" pitchFamily="50" charset="-128"/>
              </a:rPr>
              <a:t>2</a:t>
            </a:r>
            <a:r>
              <a:rPr kumimoji="0" lang="ja-JP" altLang="en-US">
                <a:solidFill>
                  <a:schemeClr val="bg1"/>
                </a:solidFill>
                <a:latin typeface="メイリオ" panose="020B0604030504040204" pitchFamily="50" charset="-128"/>
                <a:ea typeface="メイリオ" panose="020B0604030504040204" pitchFamily="50" charset="-128"/>
              </a:rPr>
              <a:t>ケアプランセンター</a:t>
            </a:r>
            <a:r>
              <a:rPr kumimoji="0" lang="en-US" altLang="ja-JP">
                <a:solidFill>
                  <a:schemeClr val="bg1"/>
                </a:solidFill>
                <a:latin typeface="メイリオ" panose="020B0604030504040204" pitchFamily="50" charset="-128"/>
                <a:ea typeface="メイリオ" panose="020B0604030504040204" pitchFamily="50" charset="-128"/>
              </a:rPr>
              <a:t>(2</a:t>
            </a:r>
            <a:r>
              <a:rPr kumimoji="0" lang="ja-JP" altLang="en-US">
                <a:solidFill>
                  <a:schemeClr val="bg1"/>
                </a:solidFill>
                <a:latin typeface="メイリオ" panose="020B0604030504040204" pitchFamily="50" charset="-128"/>
                <a:ea typeface="メイリオ" panose="020B0604030504040204" pitchFamily="50" charset="-128"/>
              </a:rPr>
              <a:t>ヵ所</a:t>
            </a:r>
            <a:r>
              <a:rPr kumimoji="0" lang="en-US" altLang="ja-JP">
                <a:solidFill>
                  <a:schemeClr val="bg1"/>
                </a:solidFill>
                <a:latin typeface="メイリオ" panose="020B0604030504040204" pitchFamily="50" charset="-128"/>
                <a:ea typeface="メイリオ" panose="020B0604030504040204" pitchFamily="50" charset="-128"/>
              </a:rPr>
              <a:t>)</a:t>
            </a:r>
          </a:p>
        </p:txBody>
      </p:sp>
      <p:sp>
        <p:nvSpPr>
          <p:cNvPr id="9236" name="Text Box 62">
            <a:extLst>
              <a:ext uri="{FF2B5EF4-FFF2-40B4-BE49-F238E27FC236}">
                <a16:creationId xmlns:a16="http://schemas.microsoft.com/office/drawing/2014/main" id="{4A510BF9-4460-4F76-B299-4C40A6379DD6}"/>
              </a:ext>
            </a:extLst>
          </p:cNvPr>
          <p:cNvSpPr txBox="1">
            <a:spLocks noChangeArrowheads="1"/>
          </p:cNvSpPr>
          <p:nvPr/>
        </p:nvSpPr>
        <p:spPr bwMode="auto">
          <a:xfrm>
            <a:off x="6227763" y="3379788"/>
            <a:ext cx="2617787" cy="287337"/>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ケアハウスなら清寿苑（</a:t>
            </a:r>
            <a:r>
              <a:rPr kumimoji="0" lang="en-US" altLang="ja-JP">
                <a:solidFill>
                  <a:schemeClr val="bg1"/>
                </a:solidFill>
                <a:latin typeface="メイリオ" panose="020B0604030504040204" pitchFamily="50" charset="-128"/>
                <a:ea typeface="メイリオ" panose="020B0604030504040204" pitchFamily="50" charset="-128"/>
              </a:rPr>
              <a:t>30beds</a:t>
            </a:r>
            <a:r>
              <a:rPr kumimoji="0" lang="ja-JP" altLang="en-US">
                <a:solidFill>
                  <a:schemeClr val="bg1"/>
                </a:solidFill>
                <a:latin typeface="メイリオ" panose="020B0604030504040204" pitchFamily="50" charset="-128"/>
                <a:ea typeface="メイリオ" panose="020B0604030504040204" pitchFamily="50" charset="-128"/>
              </a:rPr>
              <a:t>）</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37" name="Text Box 63">
            <a:extLst>
              <a:ext uri="{FF2B5EF4-FFF2-40B4-BE49-F238E27FC236}">
                <a16:creationId xmlns:a16="http://schemas.microsoft.com/office/drawing/2014/main" id="{78B4C56E-6D5E-47E1-A86B-52A89BB3FA88}"/>
              </a:ext>
            </a:extLst>
          </p:cNvPr>
          <p:cNvSpPr txBox="1">
            <a:spLocks noChangeArrowheads="1"/>
          </p:cNvSpPr>
          <p:nvPr/>
        </p:nvSpPr>
        <p:spPr bwMode="auto">
          <a:xfrm>
            <a:off x="3995738" y="5827713"/>
            <a:ext cx="4849812"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訪問介護ステーション（</a:t>
            </a:r>
            <a:r>
              <a:rPr kumimoji="0" lang="en-US" altLang="ja-JP">
                <a:solidFill>
                  <a:schemeClr val="bg1"/>
                </a:solidFill>
                <a:latin typeface="メイリオ" panose="020B0604030504040204" pitchFamily="50" charset="-128"/>
                <a:ea typeface="メイリオ" panose="020B0604030504040204" pitchFamily="50" charset="-128"/>
              </a:rPr>
              <a:t>3</a:t>
            </a:r>
            <a:r>
              <a:rPr kumimoji="0" lang="ja-JP" altLang="en-US">
                <a:solidFill>
                  <a:schemeClr val="bg1"/>
                </a:solidFill>
                <a:latin typeface="メイリオ" panose="020B0604030504040204" pitchFamily="50" charset="-128"/>
                <a:ea typeface="メイリオ" panose="020B0604030504040204" pitchFamily="50" charset="-128"/>
              </a:rPr>
              <a:t>ヵ所）</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22" name="Text Box 64">
            <a:extLst>
              <a:ext uri="{FF2B5EF4-FFF2-40B4-BE49-F238E27FC236}">
                <a16:creationId xmlns:a16="http://schemas.microsoft.com/office/drawing/2014/main" id="{22F1373D-AB57-4CB2-B34A-84671386CDE0}"/>
              </a:ext>
            </a:extLst>
          </p:cNvPr>
          <p:cNvSpPr txBox="1">
            <a:spLocks noChangeArrowheads="1"/>
          </p:cNvSpPr>
          <p:nvPr/>
        </p:nvSpPr>
        <p:spPr bwMode="auto">
          <a:xfrm>
            <a:off x="3995738" y="4119563"/>
            <a:ext cx="4849812" cy="276225"/>
          </a:xfrm>
          <a:prstGeom prst="rect">
            <a:avLst/>
          </a:prstGeom>
          <a:solidFill>
            <a:schemeClr val="accent4">
              <a:lumMod val="60000"/>
              <a:lumOff val="40000"/>
            </a:schemeClr>
          </a:solidFill>
          <a:ln w="19050">
            <a:solidFill>
              <a:schemeClr val="tx1"/>
            </a:solidFill>
            <a:miter lim="800000"/>
            <a:headEnd/>
            <a:tailEnd/>
          </a:ln>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defRPr/>
            </a:pPr>
            <a:r>
              <a:rPr kumimoji="0"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住宅型有料老人ホーム 　ベルアンジュ奈良（</a:t>
            </a:r>
            <a:r>
              <a:rPr kumimoji="0"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23</a:t>
            </a:r>
            <a:r>
              <a:rPr kumimoji="0"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室）</a:t>
            </a:r>
            <a:endParaRPr kumimoji="0"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Text Box 65">
            <a:extLst>
              <a:ext uri="{FF2B5EF4-FFF2-40B4-BE49-F238E27FC236}">
                <a16:creationId xmlns:a16="http://schemas.microsoft.com/office/drawing/2014/main" id="{181A30E6-DE83-4206-8138-21EFFE32E68D}"/>
              </a:ext>
            </a:extLst>
          </p:cNvPr>
          <p:cNvSpPr txBox="1">
            <a:spLocks noChangeArrowheads="1"/>
          </p:cNvSpPr>
          <p:nvPr/>
        </p:nvSpPr>
        <p:spPr bwMode="auto">
          <a:xfrm>
            <a:off x="3995738" y="4675188"/>
            <a:ext cx="4849812" cy="277812"/>
          </a:xfrm>
          <a:prstGeom prst="rect">
            <a:avLst/>
          </a:prstGeom>
          <a:solidFill>
            <a:schemeClr val="accent4">
              <a:lumMod val="60000"/>
              <a:lumOff val="40000"/>
            </a:schemeClr>
          </a:solidFill>
          <a:ln w="19050">
            <a:solidFill>
              <a:schemeClr val="tx1"/>
            </a:solidFill>
            <a:miter lim="800000"/>
            <a:headEnd/>
            <a:tailEnd/>
          </a:ln>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defRPr/>
            </a:pPr>
            <a:r>
              <a:rPr kumimoji="0"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介護付有料老人ホームエバーライフ（</a:t>
            </a:r>
            <a:r>
              <a:rPr kumimoji="0"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93</a:t>
            </a:r>
            <a:r>
              <a:rPr kumimoji="0"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室）</a:t>
            </a:r>
            <a:endParaRPr kumimoji="0"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Text Box 66">
            <a:extLst>
              <a:ext uri="{FF2B5EF4-FFF2-40B4-BE49-F238E27FC236}">
                <a16:creationId xmlns:a16="http://schemas.microsoft.com/office/drawing/2014/main" id="{3FAC8DF4-3CFD-4538-8E5B-BDD08FAE4BCE}"/>
              </a:ext>
            </a:extLst>
          </p:cNvPr>
          <p:cNvSpPr txBox="1">
            <a:spLocks noChangeArrowheads="1"/>
          </p:cNvSpPr>
          <p:nvPr/>
        </p:nvSpPr>
        <p:spPr bwMode="auto">
          <a:xfrm>
            <a:off x="4008438" y="4964113"/>
            <a:ext cx="4837112" cy="276225"/>
          </a:xfrm>
          <a:prstGeom prst="rect">
            <a:avLst/>
          </a:prstGeom>
          <a:solidFill>
            <a:schemeClr val="accent4">
              <a:lumMod val="60000"/>
              <a:lumOff val="40000"/>
            </a:schemeClr>
          </a:solidFill>
          <a:ln w="19050">
            <a:solidFill>
              <a:schemeClr val="tx1"/>
            </a:solidFill>
            <a:miter lim="800000"/>
            <a:headEnd/>
            <a:tailEnd/>
          </a:ln>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defRPr/>
            </a:pPr>
            <a:r>
              <a:rPr kumimoji="0"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介護付有料老人ホームエバーライフ御殿山（</a:t>
            </a:r>
            <a:r>
              <a:rPr kumimoji="0"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60</a:t>
            </a:r>
            <a:r>
              <a:rPr kumimoji="0"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室）</a:t>
            </a:r>
            <a:endParaRPr kumimoji="0"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Text Box 67">
            <a:extLst>
              <a:ext uri="{FF2B5EF4-FFF2-40B4-BE49-F238E27FC236}">
                <a16:creationId xmlns:a16="http://schemas.microsoft.com/office/drawing/2014/main" id="{AA6EFB04-58D5-4FF5-B1D0-22D9DFE6BC2E}"/>
              </a:ext>
            </a:extLst>
          </p:cNvPr>
          <p:cNvSpPr txBox="1">
            <a:spLocks noChangeArrowheads="1"/>
          </p:cNvSpPr>
          <p:nvPr/>
        </p:nvSpPr>
        <p:spPr bwMode="auto">
          <a:xfrm>
            <a:off x="3995738" y="5251450"/>
            <a:ext cx="4849812" cy="276225"/>
          </a:xfrm>
          <a:prstGeom prst="rect">
            <a:avLst/>
          </a:prstGeom>
          <a:solidFill>
            <a:schemeClr val="accent4">
              <a:lumMod val="60000"/>
              <a:lumOff val="40000"/>
            </a:schemeClr>
          </a:solidFill>
          <a:ln w="19050">
            <a:solidFill>
              <a:schemeClr val="tx1"/>
            </a:solidFill>
            <a:miter lim="800000"/>
            <a:headEnd/>
            <a:tailEnd/>
          </a:ln>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defRPr/>
            </a:pPr>
            <a:r>
              <a:rPr kumimoji="0" lang="ja-JP" altLang="en-US">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介護付有料老人ホームエバーライフ香芝（</a:t>
            </a:r>
            <a:r>
              <a:rPr kumimoji="0" lang="en-US" altLang="ja-JP">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60</a:t>
            </a:r>
            <a:r>
              <a:rPr kumimoji="0" lang="ja-JP" altLang="en-US">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室）</a:t>
            </a:r>
            <a:endParaRPr kumimoji="0" lang="en-US" altLang="ja-JP">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42" name="Line 68">
            <a:extLst>
              <a:ext uri="{FF2B5EF4-FFF2-40B4-BE49-F238E27FC236}">
                <a16:creationId xmlns:a16="http://schemas.microsoft.com/office/drawing/2014/main" id="{F2242A7A-5A7A-4693-93F8-0CEE361A74B8}"/>
              </a:ext>
            </a:extLst>
          </p:cNvPr>
          <p:cNvSpPr>
            <a:spLocks noChangeShapeType="1"/>
          </p:cNvSpPr>
          <p:nvPr/>
        </p:nvSpPr>
        <p:spPr bwMode="auto">
          <a:xfrm>
            <a:off x="3492500" y="1065213"/>
            <a:ext cx="5032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43" name="Line 69">
            <a:extLst>
              <a:ext uri="{FF2B5EF4-FFF2-40B4-BE49-F238E27FC236}">
                <a16:creationId xmlns:a16="http://schemas.microsoft.com/office/drawing/2014/main" id="{1C64163B-0FA9-491B-BAAB-CA0AD0B182FB}"/>
              </a:ext>
            </a:extLst>
          </p:cNvPr>
          <p:cNvSpPr>
            <a:spLocks noChangeShapeType="1"/>
          </p:cNvSpPr>
          <p:nvPr/>
        </p:nvSpPr>
        <p:spPr bwMode="auto">
          <a:xfrm flipV="1">
            <a:off x="3492500" y="2951163"/>
            <a:ext cx="503238" cy="15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44" name="Line 70">
            <a:extLst>
              <a:ext uri="{FF2B5EF4-FFF2-40B4-BE49-F238E27FC236}">
                <a16:creationId xmlns:a16="http://schemas.microsoft.com/office/drawing/2014/main" id="{3A9E4CBC-B38D-427C-8238-8629C76623F1}"/>
              </a:ext>
            </a:extLst>
          </p:cNvPr>
          <p:cNvSpPr>
            <a:spLocks noChangeShapeType="1"/>
          </p:cNvSpPr>
          <p:nvPr/>
        </p:nvSpPr>
        <p:spPr bwMode="auto">
          <a:xfrm>
            <a:off x="3492500" y="4232275"/>
            <a:ext cx="5032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45" name="Text Box 71">
            <a:extLst>
              <a:ext uri="{FF2B5EF4-FFF2-40B4-BE49-F238E27FC236}">
                <a16:creationId xmlns:a16="http://schemas.microsoft.com/office/drawing/2014/main" id="{C9103DF2-497F-4127-B442-6A775F176840}"/>
              </a:ext>
            </a:extLst>
          </p:cNvPr>
          <p:cNvSpPr txBox="1">
            <a:spLocks noChangeArrowheads="1"/>
          </p:cNvSpPr>
          <p:nvPr/>
        </p:nvSpPr>
        <p:spPr bwMode="auto">
          <a:xfrm>
            <a:off x="1263650" y="1752600"/>
            <a:ext cx="571500" cy="307975"/>
          </a:xfrm>
          <a:prstGeom prst="rect">
            <a:avLst/>
          </a:prstGeom>
          <a:solidFill>
            <a:srgbClr val="33CC33"/>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r>
              <a:rPr kumimoji="0" lang="ja-JP" altLang="en-US" sz="1400">
                <a:solidFill>
                  <a:schemeClr val="bg1"/>
                </a:solidFill>
                <a:latin typeface="メイリオ" panose="020B0604030504040204" pitchFamily="50" charset="-128"/>
                <a:ea typeface="メイリオ" panose="020B0604030504040204" pitchFamily="50" charset="-128"/>
              </a:rPr>
              <a:t>医療</a:t>
            </a:r>
            <a:endParaRPr kumimoji="0" lang="en-US" altLang="ja-JP" sz="1400">
              <a:solidFill>
                <a:schemeClr val="bg1"/>
              </a:solidFill>
              <a:latin typeface="メイリオ" panose="020B0604030504040204" pitchFamily="50" charset="-128"/>
              <a:ea typeface="メイリオ" panose="020B0604030504040204" pitchFamily="50" charset="-128"/>
            </a:endParaRPr>
          </a:p>
        </p:txBody>
      </p:sp>
      <p:sp>
        <p:nvSpPr>
          <p:cNvPr id="9246" name="Text Box 72">
            <a:extLst>
              <a:ext uri="{FF2B5EF4-FFF2-40B4-BE49-F238E27FC236}">
                <a16:creationId xmlns:a16="http://schemas.microsoft.com/office/drawing/2014/main" id="{7737E56B-0774-45C4-B649-89D55BD7FFB1}"/>
              </a:ext>
            </a:extLst>
          </p:cNvPr>
          <p:cNvSpPr txBox="1">
            <a:spLocks noChangeArrowheads="1"/>
          </p:cNvSpPr>
          <p:nvPr/>
        </p:nvSpPr>
        <p:spPr bwMode="auto">
          <a:xfrm>
            <a:off x="1835150" y="1762125"/>
            <a:ext cx="649288" cy="30797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r>
              <a:rPr kumimoji="0" lang="ja-JP" altLang="en-US" sz="1400">
                <a:solidFill>
                  <a:schemeClr val="bg1"/>
                </a:solidFill>
                <a:latin typeface="メイリオ" panose="020B0604030504040204" pitchFamily="50" charset="-128"/>
                <a:ea typeface="メイリオ" panose="020B0604030504040204" pitchFamily="50" charset="-128"/>
              </a:rPr>
              <a:t>介護</a:t>
            </a:r>
            <a:endParaRPr kumimoji="0" lang="en-US" altLang="ja-JP" sz="1400">
              <a:solidFill>
                <a:schemeClr val="bg1"/>
              </a:solidFill>
              <a:latin typeface="メイリオ" panose="020B0604030504040204" pitchFamily="50" charset="-128"/>
              <a:ea typeface="メイリオ" panose="020B0604030504040204" pitchFamily="50" charset="-128"/>
            </a:endParaRPr>
          </a:p>
        </p:txBody>
      </p:sp>
      <p:sp>
        <p:nvSpPr>
          <p:cNvPr id="31" name="Text Box 73">
            <a:extLst>
              <a:ext uri="{FF2B5EF4-FFF2-40B4-BE49-F238E27FC236}">
                <a16:creationId xmlns:a16="http://schemas.microsoft.com/office/drawing/2014/main" id="{82BB2D1E-E34E-44D0-8343-F0F768576DA8}"/>
              </a:ext>
            </a:extLst>
          </p:cNvPr>
          <p:cNvSpPr txBox="1">
            <a:spLocks noChangeArrowheads="1"/>
          </p:cNvSpPr>
          <p:nvPr/>
        </p:nvSpPr>
        <p:spPr bwMode="auto">
          <a:xfrm>
            <a:off x="1263650" y="2070100"/>
            <a:ext cx="1782763" cy="307975"/>
          </a:xfrm>
          <a:prstGeom prst="rect">
            <a:avLst/>
          </a:prstGeom>
          <a:solidFill>
            <a:schemeClr val="accent4">
              <a:lumMod val="60000"/>
              <a:lumOff val="40000"/>
            </a:schemeClr>
          </a:solidFill>
          <a:ln w="19050">
            <a:solidFill>
              <a:schemeClr val="tx1"/>
            </a:solidFill>
            <a:miter lim="800000"/>
            <a:headEnd/>
            <a:tailEnd/>
          </a:ln>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a:defRPr/>
            </a:pPr>
            <a:r>
              <a:rPr kumimoji="0"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高齢者住宅</a:t>
            </a:r>
            <a:endParaRPr kumimoji="0" lang="en-US" altLang="ja-JP"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296" name="Text Box 74">
            <a:extLst>
              <a:ext uri="{FF2B5EF4-FFF2-40B4-BE49-F238E27FC236}">
                <a16:creationId xmlns:a16="http://schemas.microsoft.com/office/drawing/2014/main" id="{823A358F-F3DB-4B57-AB4C-028A1DA5827F}"/>
              </a:ext>
            </a:extLst>
          </p:cNvPr>
          <p:cNvSpPr txBox="1">
            <a:spLocks noChangeArrowheads="1"/>
          </p:cNvSpPr>
          <p:nvPr/>
        </p:nvSpPr>
        <p:spPr bwMode="auto">
          <a:xfrm>
            <a:off x="1104900" y="6157913"/>
            <a:ext cx="2387600" cy="584200"/>
          </a:xfrm>
          <a:prstGeom prst="rect">
            <a:avLst/>
          </a:prstGeom>
          <a:solidFill>
            <a:srgbClr val="00FF00"/>
          </a:solidFill>
          <a:ln w="28575">
            <a:solidFill>
              <a:schemeClr val="tx1"/>
            </a:solidFill>
            <a:miter lim="800000"/>
            <a:headEnd/>
            <a:tailEnd/>
          </a:ln>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defRPr/>
            </a:pPr>
            <a:r>
              <a:rPr kumimoji="0" lang="ja-JP" altLang="en-US" sz="16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学校法人</a:t>
            </a:r>
            <a:endParaRPr kumimoji="0" lang="en-US" altLang="ja-JP" sz="16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kumimoji="0" lang="ja-JP" altLang="en-US" sz="16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田島学園</a:t>
            </a:r>
            <a:endParaRPr kumimoji="0" lang="en-US" altLang="ja-JP" sz="1600"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49" name="Line 75">
            <a:extLst>
              <a:ext uri="{FF2B5EF4-FFF2-40B4-BE49-F238E27FC236}">
                <a16:creationId xmlns:a16="http://schemas.microsoft.com/office/drawing/2014/main" id="{D3B89729-AE6F-4835-A104-C5A4EEB0B295}"/>
              </a:ext>
            </a:extLst>
          </p:cNvPr>
          <p:cNvSpPr>
            <a:spLocks noChangeShapeType="1"/>
          </p:cNvSpPr>
          <p:nvPr/>
        </p:nvSpPr>
        <p:spPr bwMode="auto">
          <a:xfrm flipV="1">
            <a:off x="3492500" y="6330950"/>
            <a:ext cx="503238"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50" name="Text Box 76">
            <a:extLst>
              <a:ext uri="{FF2B5EF4-FFF2-40B4-BE49-F238E27FC236}">
                <a16:creationId xmlns:a16="http://schemas.microsoft.com/office/drawing/2014/main" id="{EBC0C3CA-026A-44EC-A4BD-AF254489D5A2}"/>
              </a:ext>
            </a:extLst>
          </p:cNvPr>
          <p:cNvSpPr txBox="1">
            <a:spLocks noChangeArrowheads="1"/>
          </p:cNvSpPr>
          <p:nvPr/>
        </p:nvSpPr>
        <p:spPr bwMode="auto">
          <a:xfrm>
            <a:off x="3995738" y="6272213"/>
            <a:ext cx="4805362" cy="276225"/>
          </a:xfrm>
          <a:prstGeom prst="rect">
            <a:avLst/>
          </a:prstGeom>
          <a:solidFill>
            <a:srgbClr val="FFCC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近畿社会福祉専門学校介護福祉士養成校</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9251" name="Text Box 77">
            <a:extLst>
              <a:ext uri="{FF2B5EF4-FFF2-40B4-BE49-F238E27FC236}">
                <a16:creationId xmlns:a16="http://schemas.microsoft.com/office/drawing/2014/main" id="{DC62B314-D561-412F-8921-C404C165B2C7}"/>
              </a:ext>
            </a:extLst>
          </p:cNvPr>
          <p:cNvSpPr txBox="1">
            <a:spLocks noChangeArrowheads="1"/>
          </p:cNvSpPr>
          <p:nvPr/>
        </p:nvSpPr>
        <p:spPr bwMode="auto">
          <a:xfrm>
            <a:off x="2484438" y="1762125"/>
            <a:ext cx="561975" cy="307975"/>
          </a:xfrm>
          <a:prstGeom prst="rect">
            <a:avLst/>
          </a:prstGeom>
          <a:solidFill>
            <a:srgbClr val="FFCC00"/>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r>
              <a:rPr kumimoji="0" lang="ja-JP" altLang="en-US" sz="1400">
                <a:solidFill>
                  <a:schemeClr val="bg1"/>
                </a:solidFill>
                <a:latin typeface="メイリオ" panose="020B0604030504040204" pitchFamily="50" charset="-128"/>
                <a:ea typeface="メイリオ" panose="020B0604030504040204" pitchFamily="50" charset="-128"/>
              </a:rPr>
              <a:t>学校</a:t>
            </a:r>
            <a:endParaRPr kumimoji="0" lang="en-US" altLang="ja-JP" sz="1400">
              <a:solidFill>
                <a:schemeClr val="bg1"/>
              </a:solidFill>
              <a:latin typeface="メイリオ" panose="020B0604030504040204" pitchFamily="50" charset="-128"/>
              <a:ea typeface="メイリオ" panose="020B0604030504040204" pitchFamily="50" charset="-128"/>
            </a:endParaRPr>
          </a:p>
        </p:txBody>
      </p:sp>
      <p:sp>
        <p:nvSpPr>
          <p:cNvPr id="9252" name="AutoShape 78">
            <a:extLst>
              <a:ext uri="{FF2B5EF4-FFF2-40B4-BE49-F238E27FC236}">
                <a16:creationId xmlns:a16="http://schemas.microsoft.com/office/drawing/2014/main" id="{E0BC1B09-893B-4E9A-B918-85D405257E81}"/>
              </a:ext>
            </a:extLst>
          </p:cNvPr>
          <p:cNvSpPr>
            <a:spLocks/>
          </p:cNvSpPr>
          <p:nvPr/>
        </p:nvSpPr>
        <p:spPr bwMode="auto">
          <a:xfrm>
            <a:off x="569913" y="1219200"/>
            <a:ext cx="554037" cy="5205413"/>
          </a:xfrm>
          <a:prstGeom prst="leftBracket">
            <a:avLst>
              <a:gd name="adj" fmla="val 63158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endParaRPr lang="ja-JP" altLang="en-US">
              <a:latin typeface="メイリオ" panose="020B0604030504040204" pitchFamily="50" charset="-128"/>
              <a:ea typeface="メイリオ" panose="020B0604030504040204" pitchFamily="50" charset="-128"/>
            </a:endParaRPr>
          </a:p>
        </p:txBody>
      </p:sp>
      <p:sp>
        <p:nvSpPr>
          <p:cNvPr id="9253" name="Text Box 79">
            <a:extLst>
              <a:ext uri="{FF2B5EF4-FFF2-40B4-BE49-F238E27FC236}">
                <a16:creationId xmlns:a16="http://schemas.microsoft.com/office/drawing/2014/main" id="{D89811B4-47E3-4EBD-B977-B39DF0E1A608}"/>
              </a:ext>
            </a:extLst>
          </p:cNvPr>
          <p:cNvSpPr txBox="1">
            <a:spLocks noChangeArrowheads="1"/>
          </p:cNvSpPr>
          <p:nvPr/>
        </p:nvSpPr>
        <p:spPr bwMode="auto">
          <a:xfrm>
            <a:off x="320675" y="2647950"/>
            <a:ext cx="565150" cy="1792288"/>
          </a:xfrm>
          <a:prstGeom prst="rect">
            <a:avLst/>
          </a:prstGeom>
          <a:solidFill>
            <a:srgbClr val="CC00CC"/>
          </a:solidFill>
          <a:ln w="9525">
            <a:solidFill>
              <a:srgbClr val="000099"/>
            </a:solidFill>
            <a:miter lim="800000"/>
            <a:headEnd/>
            <a:tailEnd/>
          </a:ln>
        </p:spPr>
        <p:txBody>
          <a:bodyPr vert="eaVert">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gn="ctr">
              <a:lnSpc>
                <a:spcPct val="150000"/>
              </a:lnSpc>
            </a:pPr>
            <a:r>
              <a:rPr lang="ja-JP" altLang="en-US" sz="1800" b="1">
                <a:latin typeface="メイリオ" panose="020B0604030504040204" pitchFamily="50" charset="-128"/>
                <a:ea typeface="メイリオ" panose="020B0604030504040204" pitchFamily="50" charset="-128"/>
              </a:rPr>
              <a:t>グループ本部</a:t>
            </a:r>
            <a:endParaRPr lang="en-US" altLang="ja-JP" sz="1800" b="1">
              <a:latin typeface="メイリオ" panose="020B0604030504040204" pitchFamily="50" charset="-128"/>
              <a:ea typeface="メイリオ" panose="020B0604030504040204" pitchFamily="50" charset="-128"/>
            </a:endParaRPr>
          </a:p>
        </p:txBody>
      </p:sp>
      <p:sp>
        <p:nvSpPr>
          <p:cNvPr id="38" name="Text Box 66">
            <a:extLst>
              <a:ext uri="{FF2B5EF4-FFF2-40B4-BE49-F238E27FC236}">
                <a16:creationId xmlns:a16="http://schemas.microsoft.com/office/drawing/2014/main" id="{7D0BB56A-4355-46D3-B33A-3B83A61924A6}"/>
              </a:ext>
            </a:extLst>
          </p:cNvPr>
          <p:cNvSpPr txBox="1">
            <a:spLocks noChangeArrowheads="1"/>
          </p:cNvSpPr>
          <p:nvPr/>
        </p:nvSpPr>
        <p:spPr bwMode="auto">
          <a:xfrm>
            <a:off x="4008438" y="5540375"/>
            <a:ext cx="4837112" cy="277813"/>
          </a:xfrm>
          <a:prstGeom prst="rect">
            <a:avLst/>
          </a:prstGeom>
          <a:solidFill>
            <a:schemeClr val="accent4">
              <a:lumMod val="60000"/>
              <a:lumOff val="40000"/>
            </a:schemeClr>
          </a:solidFill>
          <a:ln w="19050">
            <a:solidFill>
              <a:schemeClr val="tx1"/>
            </a:solidFill>
            <a:miter lim="800000"/>
            <a:headEnd/>
            <a:tailEnd/>
          </a:ln>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defRPr/>
            </a:pPr>
            <a:r>
              <a:rPr kumimoji="0" lang="ja-JP" altLang="en-US">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介護付有料老人ホームエバーライフ加島（</a:t>
            </a:r>
            <a:r>
              <a:rPr kumimoji="0" lang="en-US" altLang="ja-JP">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60</a:t>
            </a:r>
            <a:r>
              <a:rPr kumimoji="0" lang="ja-JP" altLang="en-US">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室）</a:t>
            </a:r>
            <a:endParaRPr kumimoji="0" lang="en-US" altLang="ja-JP">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55" name="Text Box 55">
            <a:extLst>
              <a:ext uri="{FF2B5EF4-FFF2-40B4-BE49-F238E27FC236}">
                <a16:creationId xmlns:a16="http://schemas.microsoft.com/office/drawing/2014/main" id="{19066BDB-6E29-46C7-9CA1-508B2AB0EE78}"/>
              </a:ext>
            </a:extLst>
          </p:cNvPr>
          <p:cNvSpPr txBox="1">
            <a:spLocks noChangeArrowheads="1"/>
          </p:cNvSpPr>
          <p:nvPr/>
        </p:nvSpPr>
        <p:spPr bwMode="auto">
          <a:xfrm>
            <a:off x="6300788" y="2803525"/>
            <a:ext cx="2551112" cy="276225"/>
          </a:xfrm>
          <a:prstGeom prst="rect">
            <a:avLst/>
          </a:prstGeom>
          <a:solidFill>
            <a:srgbClr val="9966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ja-JP" altLang="en-US">
                <a:solidFill>
                  <a:schemeClr val="bg1"/>
                </a:solidFill>
                <a:latin typeface="メイリオ" panose="020B0604030504040204" pitchFamily="50" charset="-128"/>
                <a:ea typeface="メイリオ" panose="020B0604030504040204" pitchFamily="50" charset="-128"/>
              </a:rPr>
              <a:t>老人福祉施設なら清寿（</a:t>
            </a:r>
            <a:r>
              <a:rPr kumimoji="0" lang="en-US" altLang="ja-JP">
                <a:solidFill>
                  <a:schemeClr val="bg1"/>
                </a:solidFill>
                <a:latin typeface="メイリオ" panose="020B0604030504040204" pitchFamily="50" charset="-128"/>
                <a:ea typeface="メイリオ" panose="020B0604030504040204" pitchFamily="50" charset="-128"/>
              </a:rPr>
              <a:t>50beds</a:t>
            </a:r>
            <a:r>
              <a:rPr kumimoji="0" lang="ja-JP" altLang="en-US">
                <a:solidFill>
                  <a:schemeClr val="bg1"/>
                </a:solidFill>
                <a:latin typeface="メイリオ" panose="020B0604030504040204" pitchFamily="50" charset="-128"/>
                <a:ea typeface="メイリオ" panose="020B0604030504040204" pitchFamily="50" charset="-128"/>
              </a:rPr>
              <a:t>）</a:t>
            </a:r>
            <a:endParaRPr kumimoji="0" lang="en-US" altLang="ja-JP">
              <a:solidFill>
                <a:schemeClr val="bg1"/>
              </a:solidFill>
              <a:latin typeface="メイリオ" panose="020B0604030504040204" pitchFamily="50" charset="-128"/>
              <a:ea typeface="メイリオ" panose="020B0604030504040204" pitchFamily="50" charset="-128"/>
            </a:endParaRPr>
          </a:p>
        </p:txBody>
      </p:sp>
      <p:sp>
        <p:nvSpPr>
          <p:cNvPr id="40" name="Text Box 64">
            <a:extLst>
              <a:ext uri="{FF2B5EF4-FFF2-40B4-BE49-F238E27FC236}">
                <a16:creationId xmlns:a16="http://schemas.microsoft.com/office/drawing/2014/main" id="{F0ED3152-67A2-4537-BE2A-C6D4958D0716}"/>
              </a:ext>
            </a:extLst>
          </p:cNvPr>
          <p:cNvSpPr txBox="1">
            <a:spLocks noChangeArrowheads="1"/>
          </p:cNvSpPr>
          <p:nvPr/>
        </p:nvSpPr>
        <p:spPr bwMode="auto">
          <a:xfrm>
            <a:off x="3995738" y="4387850"/>
            <a:ext cx="4849812" cy="276225"/>
          </a:xfrm>
          <a:prstGeom prst="rect">
            <a:avLst/>
          </a:prstGeom>
          <a:solidFill>
            <a:schemeClr val="accent4">
              <a:lumMod val="60000"/>
              <a:lumOff val="40000"/>
            </a:schemeClr>
          </a:solidFill>
          <a:ln w="19050">
            <a:solidFill>
              <a:schemeClr val="tx1"/>
            </a:solidFill>
            <a:miter lim="800000"/>
            <a:headEnd/>
            <a:tailEnd/>
          </a:ln>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defRPr/>
            </a:pPr>
            <a:r>
              <a:rPr kumimoji="0"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サービス付き高齢者向け住宅 　エバーライフ西大寺（</a:t>
            </a:r>
            <a:r>
              <a:rPr kumimoji="0"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49</a:t>
            </a:r>
            <a:r>
              <a:rPr kumimoji="0"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室）</a:t>
            </a:r>
            <a:endParaRPr kumimoji="0"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57" name="Rectangle 6">
            <a:extLst>
              <a:ext uri="{FF2B5EF4-FFF2-40B4-BE49-F238E27FC236}">
                <a16:creationId xmlns:a16="http://schemas.microsoft.com/office/drawing/2014/main" id="{834FA195-8974-4D42-A5CC-FCC1E1FFE2E2}"/>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sp>
        <p:nvSpPr>
          <p:cNvPr id="11306" name="テキスト ボックス 1">
            <a:extLst>
              <a:ext uri="{FF2B5EF4-FFF2-40B4-BE49-F238E27FC236}">
                <a16:creationId xmlns:a16="http://schemas.microsoft.com/office/drawing/2014/main" id="{5C6B7695-A243-44C7-AC5B-F7D047828FC1}"/>
              </a:ext>
            </a:extLst>
          </p:cNvPr>
          <p:cNvSpPr txBox="1">
            <a:spLocks noChangeArrowheads="1"/>
          </p:cNvSpPr>
          <p:nvPr/>
        </p:nvSpPr>
        <p:spPr bwMode="auto">
          <a:xfrm>
            <a:off x="3722688" y="312738"/>
            <a:ext cx="5275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4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当グループは奈良、大阪、京都において医療介護事業を展開しているグループです。</a:t>
            </a:r>
          </a:p>
        </p:txBody>
      </p:sp>
      <p:pic>
        <p:nvPicPr>
          <p:cNvPr id="9259" name="Picture 17" descr="奈良東病院ロゴマーク">
            <a:extLst>
              <a:ext uri="{FF2B5EF4-FFF2-40B4-BE49-F238E27FC236}">
                <a16:creationId xmlns:a16="http://schemas.microsoft.com/office/drawing/2014/main" id="{AD3C7EF0-16F9-4AE9-9CD5-0EFF82478E2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0" descr="ふくじゅ荘">
            <a:extLst>
              <a:ext uri="{FF2B5EF4-FFF2-40B4-BE49-F238E27FC236}">
                <a16:creationId xmlns:a16="http://schemas.microsoft.com/office/drawing/2014/main" id="{32B94271-FC37-4E41-AA86-890F4AC27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8050" y="260350"/>
            <a:ext cx="29114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2" descr="施設写真() 003">
            <a:extLst>
              <a:ext uri="{FF2B5EF4-FFF2-40B4-BE49-F238E27FC236}">
                <a16:creationId xmlns:a16="http://schemas.microsoft.com/office/drawing/2014/main" id="{366177FF-EB87-4A6A-9AE5-E411B7CE6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260350"/>
            <a:ext cx="5599113" cy="458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292929"/>
                  </a:outerShdw>
                </a:effectLst>
              </a14:hiddenEffects>
            </a:ext>
          </a:extLst>
        </p:spPr>
      </p:pic>
      <p:pic>
        <p:nvPicPr>
          <p:cNvPr id="10244" name="Picture 12" descr="施設写真 006">
            <a:extLst>
              <a:ext uri="{FF2B5EF4-FFF2-40B4-BE49-F238E27FC236}">
                <a16:creationId xmlns:a16="http://schemas.microsoft.com/office/drawing/2014/main" id="{52E50E0A-AF07-4F49-82FA-78298DFE58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511" r="6383" b="8397"/>
          <a:stretch>
            <a:fillRect/>
          </a:stretch>
        </p:blipFill>
        <p:spPr bwMode="auto">
          <a:xfrm>
            <a:off x="5981700" y="3000375"/>
            <a:ext cx="2933700"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3" descr="施設写真() 008">
            <a:extLst>
              <a:ext uri="{FF2B5EF4-FFF2-40B4-BE49-F238E27FC236}">
                <a16:creationId xmlns:a16="http://schemas.microsoft.com/office/drawing/2014/main" id="{6679DFD1-A350-49A9-A01A-F87740C061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5278438"/>
            <a:ext cx="1774825" cy="13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18" descr="DSC09950">
            <a:extLst>
              <a:ext uri="{FF2B5EF4-FFF2-40B4-BE49-F238E27FC236}">
                <a16:creationId xmlns:a16="http://schemas.microsoft.com/office/drawing/2014/main" id="{24404CEB-AF8D-42CA-B501-DA11980687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932363"/>
            <a:ext cx="2632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0" descr="15_DSひまわり奈良2">
            <a:extLst>
              <a:ext uri="{FF2B5EF4-FFF2-40B4-BE49-F238E27FC236}">
                <a16:creationId xmlns:a16="http://schemas.microsoft.com/office/drawing/2014/main" id="{D357A855-3A8F-4EB8-95D2-5D258EC94F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3113" y="5259388"/>
            <a:ext cx="179228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descr="C:\Users\fureai\Desktop\CIMG0779.JPG">
            <a:extLst>
              <a:ext uri="{FF2B5EF4-FFF2-40B4-BE49-F238E27FC236}">
                <a16:creationId xmlns:a16="http://schemas.microsoft.com/office/drawing/2014/main" id="{61E9B244-B2DD-4A7E-841F-6C5F9FE49D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1313" y="4932363"/>
            <a:ext cx="2338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6">
            <a:extLst>
              <a:ext uri="{FF2B5EF4-FFF2-40B4-BE49-F238E27FC236}">
                <a16:creationId xmlns:a16="http://schemas.microsoft.com/office/drawing/2014/main" id="{EDD83CF6-33C0-4BEC-9BAD-7E156291C89C}"/>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0250" name="Picture 17" descr="奈良東病院ロゴマーク">
            <a:extLst>
              <a:ext uri="{FF2B5EF4-FFF2-40B4-BE49-F238E27FC236}">
                <a16:creationId xmlns:a16="http://schemas.microsoft.com/office/drawing/2014/main" id="{0F86CD3E-DB38-4DC0-9E49-143069952D2A}"/>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0" descr="施設写真 014">
            <a:extLst>
              <a:ext uri="{FF2B5EF4-FFF2-40B4-BE49-F238E27FC236}">
                <a16:creationId xmlns:a16="http://schemas.microsoft.com/office/drawing/2014/main" id="{CECB430D-D836-4B31-BBFB-7AB716124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238" y="150813"/>
            <a:ext cx="2565400"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0" descr="清寿苑全体">
            <a:extLst>
              <a:ext uri="{FF2B5EF4-FFF2-40B4-BE49-F238E27FC236}">
                <a16:creationId xmlns:a16="http://schemas.microsoft.com/office/drawing/2014/main" id="{1139A2A9-5D69-46F7-8E5A-4A104FA0D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01613"/>
            <a:ext cx="29337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9" descr="施設写真 002">
            <a:extLst>
              <a:ext uri="{FF2B5EF4-FFF2-40B4-BE49-F238E27FC236}">
                <a16:creationId xmlns:a16="http://schemas.microsoft.com/office/drawing/2014/main" id="{B7408536-563A-481C-B319-749797F9A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4445" b="1920"/>
          <a:stretch>
            <a:fillRect/>
          </a:stretch>
        </p:blipFill>
        <p:spPr bwMode="auto">
          <a:xfrm>
            <a:off x="3322638" y="230188"/>
            <a:ext cx="304165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9" descr="天-①">
            <a:extLst>
              <a:ext uri="{FF2B5EF4-FFF2-40B4-BE49-F238E27FC236}">
                <a16:creationId xmlns:a16="http://schemas.microsoft.com/office/drawing/2014/main" id="{0F161D1B-B693-4BB8-A238-5F46904207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2790825"/>
            <a:ext cx="588645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6" descr="施設写真 012">
            <a:extLst>
              <a:ext uri="{FF2B5EF4-FFF2-40B4-BE49-F238E27FC236}">
                <a16:creationId xmlns:a16="http://schemas.microsoft.com/office/drawing/2014/main" id="{0B2786F1-4B1B-43C9-AB56-236A731036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226"/>
          <a:stretch>
            <a:fillRect/>
          </a:stretch>
        </p:blipFill>
        <p:spPr bwMode="auto">
          <a:xfrm>
            <a:off x="6294438" y="2700338"/>
            <a:ext cx="266541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2" descr="食堂４">
            <a:extLst>
              <a:ext uri="{FF2B5EF4-FFF2-40B4-BE49-F238E27FC236}">
                <a16:creationId xmlns:a16="http://schemas.microsoft.com/office/drawing/2014/main" id="{0D51D204-6ACD-4C37-A8D4-2C89E37B15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2213" y="4749800"/>
            <a:ext cx="2687637"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6">
            <a:extLst>
              <a:ext uri="{FF2B5EF4-FFF2-40B4-BE49-F238E27FC236}">
                <a16:creationId xmlns:a16="http://schemas.microsoft.com/office/drawing/2014/main" id="{CC3BA00C-C015-487E-AA05-79EE2469DD6E}"/>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1273" name="Picture 17" descr="奈良東病院ロゴマーク">
            <a:extLst>
              <a:ext uri="{FF2B5EF4-FFF2-40B4-BE49-F238E27FC236}">
                <a16:creationId xmlns:a16="http://schemas.microsoft.com/office/drawing/2014/main" id="{7D9C9FC9-A5EA-45B9-AAFE-2E00937F4D8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正方形/長方形 33">
            <a:extLst>
              <a:ext uri="{FF2B5EF4-FFF2-40B4-BE49-F238E27FC236}">
                <a16:creationId xmlns:a16="http://schemas.microsoft.com/office/drawing/2014/main" id="{121B8696-891B-4CC3-8B05-C3BBD1C0E653}"/>
              </a:ext>
            </a:extLst>
          </p:cNvPr>
          <p:cNvSpPr>
            <a:spLocks noChangeArrowheads="1"/>
          </p:cNvSpPr>
          <p:nvPr/>
        </p:nvSpPr>
        <p:spPr bwMode="auto">
          <a:xfrm>
            <a:off x="755650" y="28575"/>
            <a:ext cx="249237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nSpc>
                <a:spcPct val="200000"/>
              </a:lnSpc>
              <a:defRPr/>
            </a:pPr>
            <a:r>
              <a:rPr lang="ja-JP" altLang="ja-JP" sz="30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受入れ理由</a:t>
            </a:r>
            <a:r>
              <a:rPr lang="ja-JP" altLang="en-US" sz="30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①</a:t>
            </a:r>
            <a:endParaRPr lang="en-US" altLang="ja-JP" sz="30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p:txBody>
      </p:sp>
      <p:sp>
        <p:nvSpPr>
          <p:cNvPr id="14339" name="正方形/長方形 34">
            <a:extLst>
              <a:ext uri="{FF2B5EF4-FFF2-40B4-BE49-F238E27FC236}">
                <a16:creationId xmlns:a16="http://schemas.microsoft.com/office/drawing/2014/main" id="{BACB5830-B2E0-4793-9571-579ABF127840}"/>
              </a:ext>
            </a:extLst>
          </p:cNvPr>
          <p:cNvSpPr>
            <a:spLocks noChangeArrowheads="1"/>
          </p:cNvSpPr>
          <p:nvPr/>
        </p:nvSpPr>
        <p:spPr bwMode="auto">
          <a:xfrm>
            <a:off x="539750" y="908050"/>
            <a:ext cx="8353425"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●国際貢献</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・例：日本式の看護介護技術を取得→アジア諸国の高齢化対策</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・人材交流</a:t>
            </a:r>
            <a: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専門、習慣、文化等</a:t>
            </a:r>
            <a: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●将来の人材確保</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・厚生労働省の調べでは、介護に携わる職員の数は</a:t>
            </a:r>
            <a: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万人不足。</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年度時点）</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今後様々な就労対策を講じても</a:t>
            </a:r>
            <a:r>
              <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万人程度の不足。</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・アジア各国での高齢化対策により、</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①海外からの人材受入れを進めている国</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②国内での人材確保のために海外流出を制限している国がある</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292" name="Rectangle 6">
            <a:extLst>
              <a:ext uri="{FF2B5EF4-FFF2-40B4-BE49-F238E27FC236}">
                <a16:creationId xmlns:a16="http://schemas.microsoft.com/office/drawing/2014/main" id="{5F5B63DB-50AA-4C84-A2E3-8D29271E9E77}"/>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2293" name="Picture 17" descr="奈良東病院ロゴマーク">
            <a:extLst>
              <a:ext uri="{FF2B5EF4-FFF2-40B4-BE49-F238E27FC236}">
                <a16:creationId xmlns:a16="http://schemas.microsoft.com/office/drawing/2014/main" id="{B4ACF172-8CBE-4C9E-B85C-F35488E2129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正方形/長方形 34">
            <a:extLst>
              <a:ext uri="{FF2B5EF4-FFF2-40B4-BE49-F238E27FC236}">
                <a16:creationId xmlns:a16="http://schemas.microsoft.com/office/drawing/2014/main" id="{C2CC6A05-FFCA-47BC-B764-524B2EB8AE2B}"/>
              </a:ext>
            </a:extLst>
          </p:cNvPr>
          <p:cNvSpPr>
            <a:spLocks noChangeArrowheads="1"/>
          </p:cNvSpPr>
          <p:nvPr/>
        </p:nvSpPr>
        <p:spPr bwMode="auto">
          <a:xfrm>
            <a:off x="947738" y="1395413"/>
            <a:ext cx="79930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nSpc>
                <a:spcPct val="200000"/>
              </a:lnSpc>
              <a:defRPr/>
            </a:pPr>
            <a:r>
              <a:rPr lang="ja-JP" altLang="en-US" sz="20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受入れ理由①のことから、</a:t>
            </a:r>
            <a:endParaRPr lang="en-US" altLang="ja-JP" sz="20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200000"/>
              </a:lnSpc>
              <a:defRPr/>
            </a:pPr>
            <a:r>
              <a:rPr lang="ja-JP" altLang="en-US" sz="20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以下のことを考え取組を進めております。</a:t>
            </a:r>
            <a:endParaRPr lang="en-US" altLang="ja-JP" sz="24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200000"/>
              </a:lnSpc>
              <a:defRPr/>
            </a:pPr>
            <a:r>
              <a:rPr lang="ja-JP" altLang="en-US" sz="2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・多くの国の方と交流を図る</a:t>
            </a:r>
            <a:endParaRPr lang="en-US" altLang="ja-JP" sz="2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200000"/>
              </a:lnSpc>
              <a:defRPr/>
            </a:pPr>
            <a:r>
              <a:rPr lang="ja-JP" altLang="en-US" sz="2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・海外の人材を受入れる上での</a:t>
            </a:r>
            <a:endParaRPr lang="en-US" altLang="ja-JP" sz="2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defRPr/>
            </a:pPr>
            <a:r>
              <a:rPr lang="ja-JP" altLang="en-US" sz="2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教育や生活環境等を整理</a:t>
            </a:r>
            <a:endParaRPr lang="en-US" altLang="ja-JP" sz="2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nSpc>
                <a:spcPct val="200000"/>
              </a:lnSpc>
              <a:defRPr/>
            </a:pPr>
            <a:r>
              <a:rPr lang="ja-JP" altLang="en-US" sz="2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・良い印象づくり</a:t>
            </a:r>
            <a:endParaRPr lang="en-US" altLang="ja-JP" sz="2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defRPr/>
            </a:pPr>
            <a:r>
              <a:rPr lang="ja-JP" altLang="en-US" sz="24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lang="en-US" altLang="ja-JP" sz="1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lang="ja-JP" altLang="en-US" sz="1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日本に来て良かった</a:t>
            </a:r>
            <a:r>
              <a:rPr lang="en-US" altLang="ja-JP" sz="18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lang="ja-JP" altLang="en-US" sz="16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関西に来て良かった</a:t>
            </a:r>
            <a:r>
              <a:rPr lang="en-US" altLang="ja-JP" sz="16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lang="ja-JP" altLang="en-US" sz="16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奈良に来て良かった</a:t>
            </a:r>
            <a:r>
              <a:rPr lang="en-US" altLang="ja-JP" sz="16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lang="ja-JP" altLang="en-US" sz="16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等</a:t>
            </a:r>
            <a:endParaRPr lang="en-US" altLang="ja-JP" sz="1600" b="1" dirty="0">
              <a:solidFill>
                <a:schemeClr val="tx1">
                  <a:lumMod val="95000"/>
                </a:schemeClr>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3315" name="Rectangle 6">
            <a:extLst>
              <a:ext uri="{FF2B5EF4-FFF2-40B4-BE49-F238E27FC236}">
                <a16:creationId xmlns:a16="http://schemas.microsoft.com/office/drawing/2014/main" id="{92C78C82-2BED-480C-91E2-E1D84D8E4D38}"/>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3316" name="Picture 17" descr="奈良東病院ロゴマーク">
            <a:extLst>
              <a:ext uri="{FF2B5EF4-FFF2-40B4-BE49-F238E27FC236}">
                <a16:creationId xmlns:a16="http://schemas.microsoft.com/office/drawing/2014/main" id="{55299119-0026-40DE-B58A-EA669D912DE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33">
            <a:extLst>
              <a:ext uri="{FF2B5EF4-FFF2-40B4-BE49-F238E27FC236}">
                <a16:creationId xmlns:a16="http://schemas.microsoft.com/office/drawing/2014/main" id="{D707802F-52D0-4D64-8BE1-7281384D6F9E}"/>
              </a:ext>
            </a:extLst>
          </p:cNvPr>
          <p:cNvSpPr>
            <a:spLocks noChangeArrowheads="1"/>
          </p:cNvSpPr>
          <p:nvPr/>
        </p:nvSpPr>
        <p:spPr bwMode="auto">
          <a:xfrm>
            <a:off x="773113" y="387350"/>
            <a:ext cx="26463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nSpc>
                <a:spcPct val="200000"/>
              </a:lnSpc>
              <a:defRPr/>
            </a:pPr>
            <a:r>
              <a:rPr lang="ja-JP" altLang="ja-JP" sz="32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受入れ理由</a:t>
            </a:r>
            <a:r>
              <a:rPr lang="ja-JP" altLang="en-US" sz="32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②</a:t>
            </a:r>
            <a:endParaRPr lang="en-US" altLang="ja-JP" sz="32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p:txBody>
      </p:sp>
      <p:pic>
        <p:nvPicPr>
          <p:cNvPr id="6" name="図 5">
            <a:extLst>
              <a:ext uri="{FF2B5EF4-FFF2-40B4-BE49-F238E27FC236}">
                <a16:creationId xmlns:a16="http://schemas.microsoft.com/office/drawing/2014/main" id="{C9B610D0-04DC-4A58-BDAB-333103CE6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6892">
            <a:off x="5901012" y="603134"/>
            <a:ext cx="2830215" cy="1882204"/>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正方形/長方形 35">
            <a:extLst>
              <a:ext uri="{FF2B5EF4-FFF2-40B4-BE49-F238E27FC236}">
                <a16:creationId xmlns:a16="http://schemas.microsoft.com/office/drawing/2014/main" id="{8E3B56D4-ABEC-4C74-9DC5-303691A7DC95}"/>
              </a:ext>
            </a:extLst>
          </p:cNvPr>
          <p:cNvSpPr>
            <a:spLocks noChangeArrowheads="1"/>
          </p:cNvSpPr>
          <p:nvPr/>
        </p:nvSpPr>
        <p:spPr bwMode="auto">
          <a:xfrm>
            <a:off x="425450" y="-15875"/>
            <a:ext cx="3570288"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itchFamily="18" charset="0"/>
                <a:ea typeface="ＭＳ Ｐゴシック" pitchFamily="50" charset="-128"/>
              </a:defRPr>
            </a:lvl1pPr>
            <a:lvl2pPr marL="742950" indent="-285750">
              <a:defRPr kumimoji="1" sz="1200">
                <a:solidFill>
                  <a:schemeClr val="tx1"/>
                </a:solidFill>
                <a:latin typeface="Times New Roman" pitchFamily="18" charset="0"/>
                <a:ea typeface="ＭＳ Ｐゴシック" pitchFamily="50" charset="-128"/>
              </a:defRPr>
            </a:lvl2pPr>
            <a:lvl3pPr marL="1143000" indent="-228600">
              <a:defRPr kumimoji="1" sz="1200">
                <a:solidFill>
                  <a:schemeClr val="tx1"/>
                </a:solidFill>
                <a:latin typeface="Times New Roman" pitchFamily="18" charset="0"/>
                <a:ea typeface="ＭＳ Ｐゴシック" pitchFamily="50" charset="-128"/>
              </a:defRPr>
            </a:lvl3pPr>
            <a:lvl4pPr marL="1600200" indent="-228600">
              <a:defRPr kumimoji="1" sz="1200">
                <a:solidFill>
                  <a:schemeClr val="tx1"/>
                </a:solidFill>
                <a:latin typeface="Times New Roman" pitchFamily="18" charset="0"/>
                <a:ea typeface="ＭＳ Ｐゴシック" pitchFamily="50" charset="-128"/>
              </a:defRPr>
            </a:lvl4pPr>
            <a:lvl5pPr marL="2057400" indent="-22860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nSpc>
                <a:spcPct val="200000"/>
              </a:lnSpc>
              <a:defRPr/>
            </a:pPr>
            <a:r>
              <a:rPr lang="ja-JP" altLang="en-US" sz="22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グループでの受け入れ</a:t>
            </a:r>
            <a:r>
              <a:rPr lang="ja-JP" altLang="ja-JP" sz="22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rPr>
              <a:t>状況</a:t>
            </a:r>
            <a:endParaRPr lang="en-US" altLang="ja-JP" sz="2200" b="1" dirty="0">
              <a:solidFill>
                <a:srgbClr val="FFFF00"/>
              </a:solidFill>
              <a:effectLst>
                <a:outerShdw blurRad="139700" dist="38100" algn="l" rotWithShape="0">
                  <a:srgbClr val="000099"/>
                </a:outerShdw>
              </a:effectLst>
              <a:latin typeface="メイリオ" pitchFamily="50" charset="-128"/>
              <a:ea typeface="メイリオ" pitchFamily="50" charset="-128"/>
              <a:cs typeface="メイリオ" pitchFamily="50" charset="-128"/>
            </a:endParaRPr>
          </a:p>
        </p:txBody>
      </p:sp>
      <p:graphicFrame>
        <p:nvGraphicFramePr>
          <p:cNvPr id="14339" name="グラフ 2">
            <a:extLst>
              <a:ext uri="{FF2B5EF4-FFF2-40B4-BE49-F238E27FC236}">
                <a16:creationId xmlns:a16="http://schemas.microsoft.com/office/drawing/2014/main" id="{9B63A53D-1A80-4E38-BD77-C8B363DEDF29}"/>
              </a:ext>
            </a:extLst>
          </p:cNvPr>
          <p:cNvGraphicFramePr>
            <a:graphicFrameLocks/>
          </p:cNvGraphicFramePr>
          <p:nvPr/>
        </p:nvGraphicFramePr>
        <p:xfrm>
          <a:off x="-130175" y="566738"/>
          <a:ext cx="8483600" cy="1801812"/>
        </p:xfrm>
        <a:graphic>
          <a:graphicData uri="http://schemas.openxmlformats.org/presentationml/2006/ole">
            <mc:AlternateContent xmlns:mc="http://schemas.openxmlformats.org/markup-compatibility/2006">
              <mc:Choice xmlns:v="urn:schemas-microsoft-com:vml" Requires="v">
                <p:oleObj spid="_x0000_s14357" r:id="rId3" imgW="8486367" imgH="1804572" progId="Excel.Chart.8">
                  <p:embed/>
                </p:oleObj>
              </mc:Choice>
              <mc:Fallback>
                <p:oleObj r:id="rId3" imgW="8486367" imgH="1804572" progId="Excel.Chart.8">
                  <p:embed/>
                  <p:pic>
                    <p:nvPicPr>
                      <p:cNvPr id="0" name="グラフ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 y="566738"/>
                        <a:ext cx="84836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正方形/長方形 35">
            <a:extLst>
              <a:ext uri="{FF2B5EF4-FFF2-40B4-BE49-F238E27FC236}">
                <a16:creationId xmlns:a16="http://schemas.microsoft.com/office/drawing/2014/main" id="{23A84CDD-9852-46F4-A9FC-680873CCE72C}"/>
              </a:ext>
            </a:extLst>
          </p:cNvPr>
          <p:cNvSpPr>
            <a:spLocks noChangeArrowheads="1"/>
          </p:cNvSpPr>
          <p:nvPr/>
        </p:nvSpPr>
        <p:spPr bwMode="auto">
          <a:xfrm>
            <a:off x="4125913" y="800100"/>
            <a:ext cx="126206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pPr>
            <a:r>
              <a:rPr lang="ja-JP" altLang="en-US" sz="1400" b="1">
                <a:solidFill>
                  <a:srgbClr val="00FF00"/>
                </a:solidFill>
                <a:latin typeface="メイリオ" panose="020B0604030504040204" pitchFamily="50" charset="-128"/>
                <a:ea typeface="メイリオ" panose="020B0604030504040204" pitchFamily="50" charset="-128"/>
              </a:rPr>
              <a:t>インドネシア</a:t>
            </a:r>
            <a:endParaRPr lang="en-US" altLang="ja-JP" sz="1400" b="1">
              <a:solidFill>
                <a:srgbClr val="00FF00"/>
              </a:solidFill>
              <a:latin typeface="メイリオ" panose="020B0604030504040204" pitchFamily="50" charset="-128"/>
              <a:ea typeface="メイリオ" panose="020B0604030504040204" pitchFamily="50" charset="-128"/>
            </a:endParaRPr>
          </a:p>
        </p:txBody>
      </p:sp>
      <p:sp>
        <p:nvSpPr>
          <p:cNvPr id="14341" name="正方形/長方形 3">
            <a:extLst>
              <a:ext uri="{FF2B5EF4-FFF2-40B4-BE49-F238E27FC236}">
                <a16:creationId xmlns:a16="http://schemas.microsoft.com/office/drawing/2014/main" id="{9A098215-AC21-445D-9F22-B178D3CDA412}"/>
              </a:ext>
            </a:extLst>
          </p:cNvPr>
          <p:cNvSpPr>
            <a:spLocks noChangeArrowheads="1"/>
          </p:cNvSpPr>
          <p:nvPr/>
        </p:nvSpPr>
        <p:spPr bwMode="auto">
          <a:xfrm>
            <a:off x="798513" y="2062163"/>
            <a:ext cx="6626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pPr>
            <a:r>
              <a:rPr lang="ja-JP" altLang="en-US" sz="1100">
                <a:latin typeface="メイリオ" panose="020B0604030504040204" pitchFamily="50" charset="-128"/>
                <a:ea typeface="メイリオ" panose="020B0604030504040204" pitchFamily="50" charset="-128"/>
              </a:rPr>
              <a:t>（</a:t>
            </a:r>
            <a:r>
              <a:rPr lang="en-US" altLang="ja-JP" sz="1100">
                <a:latin typeface="メイリオ" panose="020B0604030504040204" pitchFamily="50" charset="-128"/>
                <a:ea typeface="メイリオ" panose="020B0604030504040204" pitchFamily="50" charset="-128"/>
              </a:rPr>
              <a:t>2008</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:4</a:t>
            </a:r>
            <a:r>
              <a:rPr lang="ja-JP" altLang="en-US" sz="1100">
                <a:latin typeface="メイリオ" panose="020B0604030504040204" pitchFamily="50" charset="-128"/>
                <a:ea typeface="メイリオ" panose="020B0604030504040204" pitchFamily="50" charset="-128"/>
              </a:rPr>
              <a:t>人不合格→帰国、</a:t>
            </a:r>
            <a:r>
              <a:rPr lang="en-US" altLang="ja-JP" sz="1100">
                <a:latin typeface="メイリオ" panose="020B0604030504040204" pitchFamily="50" charset="-128"/>
                <a:ea typeface="メイリオ" panose="020B0604030504040204" pitchFamily="50" charset="-128"/>
              </a:rPr>
              <a:t>2010</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2</a:t>
            </a:r>
            <a:r>
              <a:rPr lang="ja-JP" altLang="en-US" sz="1100">
                <a:latin typeface="メイリオ" panose="020B0604030504040204" pitchFamily="50" charset="-128"/>
                <a:ea typeface="メイリオ" panose="020B0604030504040204" pitchFamily="50" charset="-128"/>
              </a:rPr>
              <a:t>人合格→</a:t>
            </a:r>
            <a:r>
              <a:rPr lang="en-US" altLang="ja-JP" sz="1100">
                <a:latin typeface="メイリオ" panose="020B0604030504040204" pitchFamily="50" charset="-128"/>
                <a:ea typeface="メイリオ" panose="020B0604030504040204" pitchFamily="50" charset="-128"/>
              </a:rPr>
              <a:t>1</a:t>
            </a:r>
            <a:r>
              <a:rPr lang="ja-JP" altLang="en-US" sz="1100">
                <a:latin typeface="メイリオ" panose="020B0604030504040204" pitchFamily="50" charset="-128"/>
                <a:ea typeface="メイリオ" panose="020B0604030504040204" pitchFamily="50" charset="-128"/>
              </a:rPr>
              <a:t>人帰国、</a:t>
            </a:r>
            <a:r>
              <a:rPr lang="en-US" altLang="ja-JP" sz="1100">
                <a:latin typeface="メイリオ" panose="020B0604030504040204" pitchFamily="50" charset="-128"/>
                <a:ea typeface="メイリオ" panose="020B0604030504040204" pitchFamily="50" charset="-128"/>
              </a:rPr>
              <a:t>2015</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2</a:t>
            </a:r>
            <a:r>
              <a:rPr lang="ja-JP" altLang="en-US" sz="1100">
                <a:latin typeface="メイリオ" panose="020B0604030504040204" pitchFamily="50" charset="-128"/>
                <a:ea typeface="メイリオ" panose="020B0604030504040204" pitchFamily="50" charset="-128"/>
              </a:rPr>
              <a:t>人受入れ予定）</a:t>
            </a:r>
            <a:endParaRPr lang="en-US" altLang="ja-JP" sz="1100">
              <a:latin typeface="メイリオ" panose="020B0604030504040204" pitchFamily="50" charset="-128"/>
              <a:ea typeface="メイリオ" panose="020B0604030504040204" pitchFamily="50" charset="-128"/>
            </a:endParaRPr>
          </a:p>
        </p:txBody>
      </p:sp>
      <p:graphicFrame>
        <p:nvGraphicFramePr>
          <p:cNvPr id="14342" name="グラフ 9">
            <a:extLst>
              <a:ext uri="{FF2B5EF4-FFF2-40B4-BE49-F238E27FC236}">
                <a16:creationId xmlns:a16="http://schemas.microsoft.com/office/drawing/2014/main" id="{F4DCFD7A-64EF-48AD-A1AC-092D19DFF755}"/>
              </a:ext>
            </a:extLst>
          </p:cNvPr>
          <p:cNvGraphicFramePr>
            <a:graphicFrameLocks/>
          </p:cNvGraphicFramePr>
          <p:nvPr/>
        </p:nvGraphicFramePr>
        <p:xfrm>
          <a:off x="-130175" y="2554288"/>
          <a:ext cx="8483600" cy="1804987"/>
        </p:xfrm>
        <a:graphic>
          <a:graphicData uri="http://schemas.openxmlformats.org/presentationml/2006/ole">
            <mc:AlternateContent xmlns:mc="http://schemas.openxmlformats.org/markup-compatibility/2006">
              <mc:Choice xmlns:v="urn:schemas-microsoft-com:vml" Requires="v">
                <p:oleObj spid="_x0000_s14358" r:id="rId5" imgW="8486367" imgH="1804572" progId="Excel.Chart.8">
                  <p:embed/>
                </p:oleObj>
              </mc:Choice>
              <mc:Fallback>
                <p:oleObj r:id="rId5" imgW="8486367" imgH="1804572" progId="Excel.Chart.8">
                  <p:embed/>
                  <p:pic>
                    <p:nvPicPr>
                      <p:cNvPr id="0" name="グラフ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175" y="2554288"/>
                        <a:ext cx="84836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3" name="正方形/長方形 10">
            <a:extLst>
              <a:ext uri="{FF2B5EF4-FFF2-40B4-BE49-F238E27FC236}">
                <a16:creationId xmlns:a16="http://schemas.microsoft.com/office/drawing/2014/main" id="{FADC10DF-32B6-4DB8-949D-2DA9175E4AEF}"/>
              </a:ext>
            </a:extLst>
          </p:cNvPr>
          <p:cNvSpPr>
            <a:spLocks noChangeArrowheads="1"/>
          </p:cNvSpPr>
          <p:nvPr/>
        </p:nvSpPr>
        <p:spPr bwMode="auto">
          <a:xfrm>
            <a:off x="809625" y="4006850"/>
            <a:ext cx="67691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pPr>
            <a:r>
              <a:rPr lang="ja-JP" altLang="en-US" sz="1100">
                <a:latin typeface="メイリオ" panose="020B0604030504040204" pitchFamily="50" charset="-128"/>
                <a:ea typeface="メイリオ" panose="020B0604030504040204" pitchFamily="50" charset="-128"/>
              </a:rPr>
              <a:t>（</a:t>
            </a:r>
            <a:r>
              <a:rPr lang="en-US" altLang="ja-JP" sz="1100">
                <a:latin typeface="メイリオ" panose="020B0604030504040204" pitchFamily="50" charset="-128"/>
                <a:ea typeface="メイリオ" panose="020B0604030504040204" pitchFamily="50" charset="-128"/>
              </a:rPr>
              <a:t>2011</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:4</a:t>
            </a:r>
            <a:r>
              <a:rPr lang="ja-JP" altLang="en-US" sz="1100">
                <a:latin typeface="メイリオ" panose="020B0604030504040204" pitchFamily="50" charset="-128"/>
                <a:ea typeface="メイリオ" panose="020B0604030504040204" pitchFamily="50" charset="-128"/>
              </a:rPr>
              <a:t>人合格、</a:t>
            </a:r>
            <a:r>
              <a:rPr lang="en-US" altLang="ja-JP" sz="1100">
                <a:latin typeface="メイリオ" panose="020B0604030504040204" pitchFamily="50" charset="-128"/>
                <a:ea typeface="メイリオ" panose="020B0604030504040204" pitchFamily="50" charset="-128"/>
              </a:rPr>
              <a:t>2012</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1</a:t>
            </a:r>
            <a:r>
              <a:rPr lang="ja-JP" altLang="en-US" sz="1100">
                <a:latin typeface="メイリオ" panose="020B0604030504040204" pitchFamily="50" charset="-128"/>
                <a:ea typeface="メイリオ" panose="020B0604030504040204" pitchFamily="50" charset="-128"/>
              </a:rPr>
              <a:t>人、</a:t>
            </a:r>
            <a:r>
              <a:rPr lang="en-US" altLang="ja-JP" sz="1100">
                <a:latin typeface="メイリオ" panose="020B0604030504040204" pitchFamily="50" charset="-128"/>
                <a:ea typeface="メイリオ" panose="020B0604030504040204" pitchFamily="50" charset="-128"/>
              </a:rPr>
              <a:t>2013</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1</a:t>
            </a:r>
            <a:r>
              <a:rPr lang="ja-JP" altLang="en-US" sz="1100">
                <a:latin typeface="メイリオ" panose="020B0604030504040204" pitchFamily="50" charset="-128"/>
                <a:ea typeface="メイリオ" panose="020B0604030504040204" pitchFamily="50" charset="-128"/>
              </a:rPr>
              <a:t>人、</a:t>
            </a:r>
            <a:r>
              <a:rPr lang="en-US" altLang="ja-JP" sz="1100">
                <a:latin typeface="メイリオ" panose="020B0604030504040204" pitchFamily="50" charset="-128"/>
                <a:ea typeface="メイリオ" panose="020B0604030504040204" pitchFamily="50" charset="-128"/>
              </a:rPr>
              <a:t> 2014</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1</a:t>
            </a:r>
            <a:r>
              <a:rPr lang="ja-JP" altLang="en-US" sz="1100">
                <a:latin typeface="メイリオ" panose="020B0604030504040204" pitchFamily="50" charset="-128"/>
                <a:ea typeface="メイリオ" panose="020B0604030504040204" pitchFamily="50" charset="-128"/>
              </a:rPr>
              <a:t>人、</a:t>
            </a:r>
            <a:r>
              <a:rPr lang="en-US" altLang="ja-JP" sz="1100">
                <a:latin typeface="メイリオ" panose="020B0604030504040204" pitchFamily="50" charset="-128"/>
                <a:ea typeface="メイリオ" panose="020B0604030504040204" pitchFamily="50" charset="-128"/>
              </a:rPr>
              <a:t> 2015</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1</a:t>
            </a:r>
            <a:r>
              <a:rPr lang="ja-JP" altLang="en-US" sz="1100">
                <a:latin typeface="メイリオ" panose="020B0604030504040204" pitchFamily="50" charset="-128"/>
                <a:ea typeface="メイリオ" panose="020B0604030504040204" pitchFamily="50" charset="-128"/>
              </a:rPr>
              <a:t>人受入れ予定）</a:t>
            </a:r>
            <a:endParaRPr lang="en-US" altLang="ja-JP" sz="1100">
              <a:latin typeface="メイリオ" panose="020B0604030504040204" pitchFamily="50" charset="-128"/>
              <a:ea typeface="メイリオ" panose="020B0604030504040204" pitchFamily="50" charset="-128"/>
            </a:endParaRPr>
          </a:p>
        </p:txBody>
      </p:sp>
      <p:sp>
        <p:nvSpPr>
          <p:cNvPr id="14344" name="正方形/長方形 35">
            <a:extLst>
              <a:ext uri="{FF2B5EF4-FFF2-40B4-BE49-F238E27FC236}">
                <a16:creationId xmlns:a16="http://schemas.microsoft.com/office/drawing/2014/main" id="{3AE9475A-8E3A-4128-B99F-80BF0866E89B}"/>
              </a:ext>
            </a:extLst>
          </p:cNvPr>
          <p:cNvSpPr>
            <a:spLocks noChangeArrowheads="1"/>
          </p:cNvSpPr>
          <p:nvPr/>
        </p:nvSpPr>
        <p:spPr bwMode="auto">
          <a:xfrm>
            <a:off x="4270375" y="2781300"/>
            <a:ext cx="10826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pPr>
            <a:r>
              <a:rPr lang="ja-JP" altLang="en-US" sz="1400" b="1">
                <a:solidFill>
                  <a:srgbClr val="00FF00"/>
                </a:solidFill>
                <a:latin typeface="メイリオ" panose="020B0604030504040204" pitchFamily="50" charset="-128"/>
                <a:ea typeface="メイリオ" panose="020B0604030504040204" pitchFamily="50" charset="-128"/>
              </a:rPr>
              <a:t>フィリピン</a:t>
            </a:r>
            <a:endParaRPr lang="en-US" altLang="ja-JP" sz="1400" b="1">
              <a:solidFill>
                <a:srgbClr val="00FF00"/>
              </a:solidFill>
              <a:latin typeface="メイリオ" panose="020B0604030504040204" pitchFamily="50" charset="-128"/>
              <a:ea typeface="メイリオ" panose="020B0604030504040204" pitchFamily="50" charset="-128"/>
            </a:endParaRPr>
          </a:p>
        </p:txBody>
      </p:sp>
      <p:grpSp>
        <p:nvGrpSpPr>
          <p:cNvPr id="14345" name="グループ化 5">
            <a:extLst>
              <a:ext uri="{FF2B5EF4-FFF2-40B4-BE49-F238E27FC236}">
                <a16:creationId xmlns:a16="http://schemas.microsoft.com/office/drawing/2014/main" id="{F6EFA4FA-04C2-424F-8212-823D91EAAFCA}"/>
              </a:ext>
            </a:extLst>
          </p:cNvPr>
          <p:cNvGrpSpPr>
            <a:grpSpLocks/>
          </p:cNvGrpSpPr>
          <p:nvPr/>
        </p:nvGrpSpPr>
        <p:grpSpPr bwMode="auto">
          <a:xfrm>
            <a:off x="-122238" y="4848225"/>
            <a:ext cx="8382001" cy="1820863"/>
            <a:chOff x="381032" y="4343432"/>
            <a:chExt cx="8381936" cy="1820711"/>
          </a:xfrm>
        </p:grpSpPr>
        <p:graphicFrame>
          <p:nvGraphicFramePr>
            <p:cNvPr id="14354" name="グラフ 12">
              <a:extLst>
                <a:ext uri="{FF2B5EF4-FFF2-40B4-BE49-F238E27FC236}">
                  <a16:creationId xmlns:a16="http://schemas.microsoft.com/office/drawing/2014/main" id="{55D138DB-8F48-4159-94B2-3240F750CF97}"/>
                </a:ext>
              </a:extLst>
            </p:cNvPr>
            <p:cNvGraphicFramePr>
              <a:graphicFrameLocks/>
            </p:cNvGraphicFramePr>
            <p:nvPr/>
          </p:nvGraphicFramePr>
          <p:xfrm>
            <a:off x="330232" y="4292648"/>
            <a:ext cx="8483536" cy="1803304"/>
          </p:xfrm>
          <a:graphic>
            <a:graphicData uri="http://schemas.openxmlformats.org/presentationml/2006/ole">
              <mc:AlternateContent xmlns:mc="http://schemas.openxmlformats.org/markup-compatibility/2006">
                <mc:Choice xmlns:v="urn:schemas-microsoft-com:vml" Requires="v">
                  <p:oleObj spid="_x0000_s14359" r:id="rId7" imgW="8486367" imgH="1804572" progId="Excel.Chart.8">
                    <p:embed/>
                  </p:oleObj>
                </mc:Choice>
                <mc:Fallback>
                  <p:oleObj r:id="rId7" imgW="8486367" imgH="1804572" progId="Excel.Chart.8">
                    <p:embed/>
                    <p:pic>
                      <p:nvPicPr>
                        <p:cNvPr id="0" name="グラフ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0232" y="4292648"/>
                          <a:ext cx="8483536" cy="180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55" name="正方形/長方形 13">
              <a:extLst>
                <a:ext uri="{FF2B5EF4-FFF2-40B4-BE49-F238E27FC236}">
                  <a16:creationId xmlns:a16="http://schemas.microsoft.com/office/drawing/2014/main" id="{65C3F694-477B-4794-B9D0-33DA52C3416F}"/>
                </a:ext>
              </a:extLst>
            </p:cNvPr>
            <p:cNvSpPr>
              <a:spLocks noChangeArrowheads="1"/>
            </p:cNvSpPr>
            <p:nvPr/>
          </p:nvSpPr>
          <p:spPr bwMode="auto">
            <a:xfrm>
              <a:off x="1259632" y="5733256"/>
              <a:ext cx="7416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pPr>
              <a:r>
                <a:rPr lang="ja-JP" altLang="en-US" sz="1100">
                  <a:latin typeface="メイリオ" panose="020B0604030504040204" pitchFamily="50" charset="-128"/>
                  <a:ea typeface="メイリオ" panose="020B0604030504040204" pitchFamily="50" charset="-128"/>
                </a:rPr>
                <a:t>（</a:t>
              </a:r>
              <a:r>
                <a:rPr lang="en-US" altLang="ja-JP" sz="1100">
                  <a:latin typeface="メイリオ" panose="020B0604030504040204" pitchFamily="50" charset="-128"/>
                  <a:ea typeface="メイリオ" panose="020B0604030504040204" pitchFamily="50" charset="-128"/>
                </a:rPr>
                <a:t>2014</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2</a:t>
              </a:r>
              <a:r>
                <a:rPr lang="ja-JP" altLang="en-US" sz="1100">
                  <a:latin typeface="メイリオ" panose="020B0604030504040204" pitchFamily="50" charset="-128"/>
                  <a:ea typeface="メイリオ" panose="020B0604030504040204" pitchFamily="50" charset="-128"/>
                </a:rPr>
                <a:t>人→</a:t>
              </a:r>
              <a:r>
                <a:rPr lang="en-US" altLang="ja-JP" sz="1100">
                  <a:latin typeface="メイリオ" panose="020B0604030504040204" pitchFamily="50" charset="-128"/>
                  <a:ea typeface="メイリオ" panose="020B0604030504040204" pitchFamily="50" charset="-128"/>
                </a:rPr>
                <a:t>1</a:t>
              </a:r>
              <a:r>
                <a:rPr lang="ja-JP" altLang="en-US" sz="1100">
                  <a:latin typeface="メイリオ" panose="020B0604030504040204" pitchFamily="50" charset="-128"/>
                  <a:ea typeface="メイリオ" panose="020B0604030504040204" pitchFamily="50" charset="-128"/>
                </a:rPr>
                <a:t>人准看合格、</a:t>
              </a:r>
              <a:r>
                <a:rPr lang="en-US" altLang="ja-JP" sz="1100">
                  <a:latin typeface="メイリオ" panose="020B0604030504040204" pitchFamily="50" charset="-128"/>
                  <a:ea typeface="メイリオ" panose="020B0604030504040204" pitchFamily="50" charset="-128"/>
                </a:rPr>
                <a:t> 2015</a:t>
              </a:r>
              <a:r>
                <a:rPr lang="ja-JP" altLang="en-US" sz="1100">
                  <a:latin typeface="メイリオ" panose="020B0604030504040204" pitchFamily="50" charset="-128"/>
                  <a:ea typeface="メイリオ" panose="020B0604030504040204" pitchFamily="50" charset="-128"/>
                </a:rPr>
                <a:t>年度</a:t>
              </a:r>
              <a:r>
                <a:rPr lang="en-US" altLang="ja-JP" sz="1100">
                  <a:latin typeface="メイリオ" panose="020B0604030504040204" pitchFamily="50" charset="-128"/>
                  <a:ea typeface="メイリオ" panose="020B0604030504040204" pitchFamily="50" charset="-128"/>
                </a:rPr>
                <a:t>2</a:t>
              </a:r>
              <a:r>
                <a:rPr lang="ja-JP" altLang="en-US" sz="1100">
                  <a:latin typeface="メイリオ" panose="020B0604030504040204" pitchFamily="50" charset="-128"/>
                  <a:ea typeface="メイリオ" panose="020B0604030504040204" pitchFamily="50" charset="-128"/>
                </a:rPr>
                <a:t>人受入れ予定）</a:t>
              </a:r>
              <a:endParaRPr lang="en-US" altLang="ja-JP" sz="1100">
                <a:latin typeface="メイリオ" panose="020B0604030504040204" pitchFamily="50" charset="-128"/>
                <a:ea typeface="メイリオ" panose="020B0604030504040204" pitchFamily="50" charset="-128"/>
              </a:endParaRPr>
            </a:p>
          </p:txBody>
        </p:sp>
        <p:sp>
          <p:nvSpPr>
            <p:cNvPr id="14356" name="正方形/長方形 35">
              <a:extLst>
                <a:ext uri="{FF2B5EF4-FFF2-40B4-BE49-F238E27FC236}">
                  <a16:creationId xmlns:a16="http://schemas.microsoft.com/office/drawing/2014/main" id="{694B7833-C734-4E75-A2AF-64BA4C887BAA}"/>
                </a:ext>
              </a:extLst>
            </p:cNvPr>
            <p:cNvSpPr>
              <a:spLocks noChangeArrowheads="1"/>
            </p:cNvSpPr>
            <p:nvPr/>
          </p:nvSpPr>
          <p:spPr bwMode="auto">
            <a:xfrm>
              <a:off x="4737176" y="4508069"/>
              <a:ext cx="902811"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pPr>
              <a:r>
                <a:rPr lang="ja-JP" altLang="en-US" sz="1400" b="1">
                  <a:solidFill>
                    <a:srgbClr val="00FF00"/>
                  </a:solidFill>
                  <a:latin typeface="メイリオ" panose="020B0604030504040204" pitchFamily="50" charset="-128"/>
                  <a:ea typeface="メイリオ" panose="020B0604030504040204" pitchFamily="50" charset="-128"/>
                </a:rPr>
                <a:t>ベトナム</a:t>
              </a:r>
              <a:endParaRPr lang="en-US" altLang="ja-JP" sz="1400" b="1">
                <a:solidFill>
                  <a:srgbClr val="00FF00"/>
                </a:solidFill>
                <a:latin typeface="メイリオ" panose="020B0604030504040204" pitchFamily="50" charset="-128"/>
                <a:ea typeface="メイリオ" panose="020B0604030504040204" pitchFamily="50" charset="-128"/>
              </a:endParaRPr>
            </a:p>
          </p:txBody>
        </p:sp>
      </p:grpSp>
      <p:sp>
        <p:nvSpPr>
          <p:cNvPr id="16394" name="テキスト ボックス 6">
            <a:extLst>
              <a:ext uri="{FF2B5EF4-FFF2-40B4-BE49-F238E27FC236}">
                <a16:creationId xmlns:a16="http://schemas.microsoft.com/office/drawing/2014/main" id="{33A2F1E1-0BE1-4CB6-83FF-A2D5D8C0849C}"/>
              </a:ext>
            </a:extLst>
          </p:cNvPr>
          <p:cNvSpPr txBox="1">
            <a:spLocks noChangeArrowheads="1"/>
          </p:cNvSpPr>
          <p:nvPr/>
        </p:nvSpPr>
        <p:spPr bwMode="auto">
          <a:xfrm>
            <a:off x="969963" y="620713"/>
            <a:ext cx="6234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●受入れ者数：</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帰国者</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人、看護師取得者</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人、介護福祉士取得者</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395" name="テキスト ボックス 17">
            <a:extLst>
              <a:ext uri="{FF2B5EF4-FFF2-40B4-BE49-F238E27FC236}">
                <a16:creationId xmlns:a16="http://schemas.microsoft.com/office/drawing/2014/main" id="{B174D841-BFAC-4E8F-AB19-FCF59B59C6E6}"/>
              </a:ext>
            </a:extLst>
          </p:cNvPr>
          <p:cNvSpPr txBox="1">
            <a:spLocks noChangeArrowheads="1"/>
          </p:cNvSpPr>
          <p:nvPr/>
        </p:nvSpPr>
        <p:spPr bwMode="auto">
          <a:xfrm>
            <a:off x="957263" y="2616200"/>
            <a:ext cx="6235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●受入れ者数：</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帰国者</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人、看護師取得者</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人、介護福祉士取得者</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400" b="1" dirty="0">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396" name="テキスト ボックス 18">
            <a:extLst>
              <a:ext uri="{FF2B5EF4-FFF2-40B4-BE49-F238E27FC236}">
                <a16:creationId xmlns:a16="http://schemas.microsoft.com/office/drawing/2014/main" id="{08AA2B54-F507-4EC0-B4C5-EA8DA46896A8}"/>
              </a:ext>
            </a:extLst>
          </p:cNvPr>
          <p:cNvSpPr txBox="1">
            <a:spLocks noChangeArrowheads="1"/>
          </p:cNvSpPr>
          <p:nvPr/>
        </p:nvSpPr>
        <p:spPr bwMode="auto">
          <a:xfrm>
            <a:off x="950913" y="4633913"/>
            <a:ext cx="62341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defRPr/>
            </a:pPr>
            <a:r>
              <a:rPr lang="ja-JP" altLang="en-US"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●受入れ者数：</a:t>
            </a:r>
            <a:r>
              <a:rPr lang="en-US" altLang="ja-JP"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帰国者</a:t>
            </a:r>
            <a:r>
              <a:rPr lang="en-US" altLang="ja-JP"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人、看護師取得者</a:t>
            </a:r>
            <a:r>
              <a:rPr lang="en-US" altLang="ja-JP"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人、介護福祉士取得者</a:t>
            </a:r>
            <a:r>
              <a:rPr lang="en-US" altLang="ja-JP"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0</a:t>
            </a:r>
            <a:r>
              <a:rPr lang="ja-JP" altLang="en-US"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准看看護師取得者</a:t>
            </a:r>
            <a:r>
              <a:rPr lang="en-US" altLang="ja-JP"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b="1">
                <a:solidFill>
                  <a:schemeClr val="tx1">
                    <a:lumMod val="95000"/>
                  </a:schemeClr>
                </a:solidFill>
                <a:latin typeface="メイリオ" panose="020B0604030504040204" pitchFamily="50" charset="-128"/>
                <a:ea typeface="メイリオ" panose="020B0604030504040204" pitchFamily="50" charset="-128"/>
                <a:cs typeface="メイリオ" panose="020B0604030504040204" pitchFamily="50" charset="-128"/>
              </a:rPr>
              <a:t>人</a:t>
            </a:r>
          </a:p>
        </p:txBody>
      </p:sp>
      <p:pic>
        <p:nvPicPr>
          <p:cNvPr id="14349" name="Picture 2" descr="インドネシア国旗">
            <a:extLst>
              <a:ext uri="{FF2B5EF4-FFF2-40B4-BE49-F238E27FC236}">
                <a16:creationId xmlns:a16="http://schemas.microsoft.com/office/drawing/2014/main" id="{773FF853-96B8-44A9-B409-44458B93A5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8725" y="1033463"/>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4" descr="フィリピン国旗">
            <a:extLst>
              <a:ext uri="{FF2B5EF4-FFF2-40B4-BE49-F238E27FC236}">
                <a16:creationId xmlns:a16="http://schemas.microsoft.com/office/drawing/2014/main" id="{B4B386CC-F07F-4071-971B-1864FC0E7C4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8725" y="3014663"/>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10" descr="ベトナム国旗">
            <a:extLst>
              <a:ext uri="{FF2B5EF4-FFF2-40B4-BE49-F238E27FC236}">
                <a16:creationId xmlns:a16="http://schemas.microsoft.com/office/drawing/2014/main" id="{9E843261-622B-4950-94A5-83B99731AA1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78725" y="5248275"/>
            <a:ext cx="8096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Rectangle 6">
            <a:extLst>
              <a:ext uri="{FF2B5EF4-FFF2-40B4-BE49-F238E27FC236}">
                <a16:creationId xmlns:a16="http://schemas.microsoft.com/office/drawing/2014/main" id="{D348EC6F-8212-4CEE-8B0C-39B607FB4074}"/>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4353" name="Picture 17" descr="奈良東病院ロゴマーク">
            <a:extLst>
              <a:ext uri="{FF2B5EF4-FFF2-40B4-BE49-F238E27FC236}">
                <a16:creationId xmlns:a16="http://schemas.microsoft.com/office/drawing/2014/main" id="{6FA81E43-BCD9-4442-91D5-83E7EC270E05}"/>
              </a:ext>
            </a:extLst>
          </p:cNvPr>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正方形/長方形 1">
            <a:extLst>
              <a:ext uri="{FF2B5EF4-FFF2-40B4-BE49-F238E27FC236}">
                <a16:creationId xmlns:a16="http://schemas.microsoft.com/office/drawing/2014/main" id="{E9503ABE-CAE8-4D2D-961B-76F4CB8A3BDD}"/>
              </a:ext>
            </a:extLst>
          </p:cNvPr>
          <p:cNvSpPr>
            <a:spLocks noChangeArrowheads="1"/>
          </p:cNvSpPr>
          <p:nvPr/>
        </p:nvSpPr>
        <p:spPr bwMode="auto">
          <a:xfrm>
            <a:off x="684213" y="188913"/>
            <a:ext cx="72628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200000"/>
              </a:lnSpc>
              <a:defRPr/>
            </a:pPr>
            <a:r>
              <a:rPr lang="ja-JP" altLang="ja-JP" sz="2400" b="1" dirty="0">
                <a:solidFill>
                  <a:srgbClr val="FFFF00"/>
                </a:solidFill>
                <a:effectLst>
                  <a:outerShdw blurRad="139700" dist="38100" algn="l" rotWithShape="0">
                    <a:srgbClr val="000099"/>
                  </a:outerShdw>
                </a:effectLst>
                <a:latin typeface="メイリオ" panose="020B0604030504040204" pitchFamily="50" charset="-128"/>
                <a:ea typeface="メイリオ" panose="020B0604030504040204" pitchFamily="50" charset="-128"/>
                <a:cs typeface="メイリオ" panose="020B0604030504040204" pitchFamily="50" charset="-128"/>
              </a:rPr>
              <a:t>受入れ当初と現在の変化</a:t>
            </a:r>
            <a:r>
              <a:rPr lang="ja-JP" altLang="en-US" sz="2400" b="1" dirty="0">
                <a:solidFill>
                  <a:srgbClr val="FFFF00"/>
                </a:solidFill>
                <a:effectLst>
                  <a:outerShdw blurRad="139700" dist="38100" algn="l" rotWithShape="0">
                    <a:srgbClr val="000099"/>
                  </a:outerShdw>
                </a:effectLst>
                <a:latin typeface="メイリオ" panose="020B0604030504040204" pitchFamily="50" charset="-128"/>
                <a:ea typeface="メイリオ" panose="020B0604030504040204" pitchFamily="50" charset="-128"/>
                <a:cs typeface="メイリオ" panose="020B0604030504040204" pitchFamily="50" charset="-128"/>
              </a:rPr>
              <a:t>①</a:t>
            </a:r>
            <a:r>
              <a:rPr lang="ja-JP" altLang="ja-JP" sz="2400" b="1" dirty="0">
                <a:solidFill>
                  <a:srgbClr val="FFFF00"/>
                </a:solidFill>
                <a:effectLst>
                  <a:outerShdw blurRad="139700" dist="38100" algn="l" rotWithShape="0">
                    <a:srgbClr val="000099"/>
                  </a:outerShdw>
                </a:effectLst>
                <a:latin typeface="メイリオ" panose="020B0604030504040204" pitchFamily="50" charset="-128"/>
                <a:ea typeface="メイリオ" panose="020B0604030504040204" pitchFamily="50" charset="-128"/>
                <a:cs typeface="メイリオ" panose="020B0604030504040204" pitchFamily="50" charset="-128"/>
              </a:rPr>
              <a:t>（職場が活性化した等）</a:t>
            </a:r>
            <a:endParaRPr lang="en-US" altLang="ja-JP" sz="2400" b="1" dirty="0">
              <a:solidFill>
                <a:srgbClr val="FFFF00"/>
              </a:solidFill>
              <a:effectLst>
                <a:outerShdw blurRad="139700" dist="38100" algn="l" rotWithShape="0">
                  <a:srgbClr val="000099"/>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34">
            <a:extLst>
              <a:ext uri="{FF2B5EF4-FFF2-40B4-BE49-F238E27FC236}">
                <a16:creationId xmlns:a16="http://schemas.microsoft.com/office/drawing/2014/main" id="{12AC48EC-CCB2-40F2-B77D-BFDCC13F2F43}"/>
              </a:ext>
            </a:extLst>
          </p:cNvPr>
          <p:cNvSpPr>
            <a:spLocks noChangeArrowheads="1"/>
          </p:cNvSpPr>
          <p:nvPr/>
        </p:nvSpPr>
        <p:spPr bwMode="auto">
          <a:xfrm>
            <a:off x="684213" y="2184400"/>
            <a:ext cx="7704137"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受入れ担当者からの意見（まとめ）</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●受入れ全部署より当初、受入れへの不安はあったと回答</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●実際に受入れてみて、</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○日常会話（日本語で）行えたので、理解も保たれたので</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当初の不安はなくなった</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○現場の人員不足時だったので即戦力になってくれた</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●日本人スタッフとのコミュニケーションと理解について</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○明るく日本人スタッフも積極的に話しかけ、特に問題ない</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4">
            <a:extLst>
              <a:ext uri="{FF2B5EF4-FFF2-40B4-BE49-F238E27FC236}">
                <a16:creationId xmlns:a16="http://schemas.microsoft.com/office/drawing/2014/main" id="{A3F0EA3F-BAAA-4D6E-960B-17809F36BF72}"/>
              </a:ext>
            </a:extLst>
          </p:cNvPr>
          <p:cNvSpPr>
            <a:spLocks noChangeArrowheads="1"/>
          </p:cNvSpPr>
          <p:nvPr/>
        </p:nvSpPr>
        <p:spPr bwMode="auto">
          <a:xfrm>
            <a:off x="684213" y="1054100"/>
            <a:ext cx="8208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●アンケート</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defRPr/>
            </a:pPr>
            <a:r>
              <a:rPr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受入れ当初と現在の病棟の変化等についてインタビューを行った</a:t>
            </a:r>
            <a:endParaRPr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65" name="Rectangle 6">
            <a:extLst>
              <a:ext uri="{FF2B5EF4-FFF2-40B4-BE49-F238E27FC236}">
                <a16:creationId xmlns:a16="http://schemas.microsoft.com/office/drawing/2014/main" id="{877A7391-EA4A-4EE1-B4A3-E792F70D0EF9}"/>
              </a:ext>
            </a:extLst>
          </p:cNvPr>
          <p:cNvSpPr>
            <a:spLocks noChangeArrowheads="1"/>
          </p:cNvSpPr>
          <p:nvPr/>
        </p:nvSpPr>
        <p:spPr bwMode="auto">
          <a:xfrm>
            <a:off x="6588125" y="6557963"/>
            <a:ext cx="24098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2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12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12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12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1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Times New Roman" panose="02020603050405020304" pitchFamily="18" charset="0"/>
                <a:ea typeface="ＭＳ Ｐゴシック" panose="020B0600070205080204" pitchFamily="50" charset="-128"/>
              </a:defRPr>
            </a:lvl9pPr>
          </a:lstStyle>
          <a:p>
            <a:r>
              <a:rPr kumimoji="0" lang="en-US" altLang="ja-JP" i="1">
                <a:latin typeface="Century" panose="02040604050505020304" pitchFamily="18" charset="0"/>
              </a:rPr>
              <a:t>Nara Higashi Hospital Group</a:t>
            </a:r>
          </a:p>
        </p:txBody>
      </p:sp>
      <p:pic>
        <p:nvPicPr>
          <p:cNvPr id="15366" name="Picture 17" descr="奈良東病院ロゴマーク">
            <a:extLst>
              <a:ext uri="{FF2B5EF4-FFF2-40B4-BE49-F238E27FC236}">
                <a16:creationId xmlns:a16="http://schemas.microsoft.com/office/drawing/2014/main" id="{684631F7-6E3E-4232-B0C3-EED80BD2C56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0300" y="6477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レメント">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エレメント">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レメント">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TM03090434[[fn=木版活字]]</Template>
  <TotalTime>9168</TotalTime>
  <Words>1043</Words>
  <Application>Microsoft Office PowerPoint</Application>
  <PresentationFormat>画面に合わせる (4:3)</PresentationFormat>
  <Paragraphs>255</Paragraphs>
  <Slides>20</Slides>
  <Notes>0</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20</vt:i4>
      </vt:variant>
    </vt:vector>
  </HeadingPairs>
  <TitlesOfParts>
    <vt:vector size="33" baseType="lpstr">
      <vt:lpstr>Times New Roman</vt:lpstr>
      <vt:lpstr>ＭＳ Ｐゴシック</vt:lpstr>
      <vt:lpstr>Arial</vt:lpstr>
      <vt:lpstr>Palatino Linotype</vt:lpstr>
      <vt:lpstr>HGS明朝E</vt:lpstr>
      <vt:lpstr>Wingdings</vt:lpstr>
      <vt:lpstr>ＭＳ Ｐ明朝</vt:lpstr>
      <vt:lpstr>ＤＦＧ特太ゴシック体</vt:lpstr>
      <vt:lpstr>Century</vt:lpstr>
      <vt:lpstr>メイリオ</vt:lpstr>
      <vt:lpstr>エレメント</vt:lpstr>
      <vt:lpstr>Microsoft Excel グラフ</vt:lpstr>
      <vt:lpstr>ﾌﾘｰﾗﾝｽ 97 図形</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けんたろう</dc:creator>
  <cp:lastModifiedBy>YAGUCHI</cp:lastModifiedBy>
  <cp:revision>452</cp:revision>
  <cp:lastPrinted>2015-04-09T01:02:30Z</cp:lastPrinted>
  <dcterms:created xsi:type="dcterms:W3CDTF">2006-01-05T06:44:11Z</dcterms:created>
  <dcterms:modified xsi:type="dcterms:W3CDTF">2018-05-14T08:57:34Z</dcterms:modified>
</cp:coreProperties>
</file>