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385" r:id="rId3"/>
    <p:sldId id="384" r:id="rId4"/>
    <p:sldId id="401" r:id="rId5"/>
    <p:sldId id="388" r:id="rId6"/>
    <p:sldId id="329" r:id="rId7"/>
    <p:sldId id="389" r:id="rId8"/>
    <p:sldId id="296" r:id="rId9"/>
    <p:sldId id="397" r:id="rId10"/>
    <p:sldId id="330" r:id="rId11"/>
    <p:sldId id="391" r:id="rId12"/>
    <p:sldId id="390" r:id="rId13"/>
    <p:sldId id="394" r:id="rId14"/>
    <p:sldId id="398" r:id="rId15"/>
    <p:sldId id="399" r:id="rId16"/>
    <p:sldId id="400" r:id="rId17"/>
    <p:sldId id="392" r:id="rId18"/>
    <p:sldId id="393" r:id="rId19"/>
    <p:sldId id="376" r:id="rId20"/>
    <p:sldId id="344" r:id="rId21"/>
    <p:sldId id="367" r:id="rId22"/>
    <p:sldId id="396" r:id="rId23"/>
    <p:sldId id="377" r:id="rId24"/>
    <p:sldId id="369" r:id="rId25"/>
    <p:sldId id="402" r:id="rId26"/>
    <p:sldId id="278" r:id="rId27"/>
    <p:sldId id="348" r:id="rId28"/>
    <p:sldId id="370" r:id="rId29"/>
    <p:sldId id="357" r:id="rId30"/>
    <p:sldId id="382" r:id="rId31"/>
    <p:sldId id="282" r:id="rId32"/>
    <p:sldId id="312" r:id="rId3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EED30444-0397-4946-BD76-42C9DD4DD837}">
          <p14:sldIdLst>
            <p14:sldId id="256"/>
            <p14:sldId id="385"/>
            <p14:sldId id="384"/>
            <p14:sldId id="401"/>
            <p14:sldId id="388"/>
            <p14:sldId id="329"/>
            <p14:sldId id="389"/>
            <p14:sldId id="296"/>
            <p14:sldId id="397"/>
            <p14:sldId id="330"/>
            <p14:sldId id="391"/>
            <p14:sldId id="390"/>
            <p14:sldId id="394"/>
            <p14:sldId id="398"/>
            <p14:sldId id="399"/>
            <p14:sldId id="400"/>
            <p14:sldId id="392"/>
            <p14:sldId id="393"/>
            <p14:sldId id="376"/>
            <p14:sldId id="344"/>
            <p14:sldId id="367"/>
            <p14:sldId id="396"/>
            <p14:sldId id="377"/>
            <p14:sldId id="369"/>
            <p14:sldId id="402"/>
            <p14:sldId id="278"/>
            <p14:sldId id="348"/>
            <p14:sldId id="370"/>
            <p14:sldId id="357"/>
            <p14:sldId id="382"/>
            <p14:sldId id="282"/>
            <p14:sldId id="312"/>
          </p14:sldIdLst>
        </p14:section>
        <p14:section name="タイトルなしのセクション" id="{7E90CA98-8DFF-46C6-BF67-7A70D3151AC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5" autoAdjust="0"/>
    <p:restoredTop sz="87950" autoAdjust="0"/>
  </p:normalViewPr>
  <p:slideViewPr>
    <p:cSldViewPr showGuides="1">
      <p:cViewPr varScale="1">
        <p:scale>
          <a:sx n="68" d="100"/>
          <a:sy n="68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62"/>
    </p:cViewPr>
  </p:sorterViewPr>
  <p:notesViewPr>
    <p:cSldViewPr>
      <p:cViewPr varScale="1">
        <p:scale>
          <a:sx n="48" d="100"/>
          <a:sy n="48" d="100"/>
        </p:scale>
        <p:origin x="-1974" y="-114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F1DBC16C-0AA4-4AB8-A188-ABAA4F557BA8}" type="datetimeFigureOut">
              <a:rPr kumimoji="1" lang="ja-JP" altLang="en-US" smtClean="0"/>
              <a:t>2015/4/9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E9DA7DD-EF11-48F5-ABEB-B4F8D4A1AD0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1399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6B160FBD-8167-40BA-8488-7B90A516F16F}" type="datetimeFigureOut">
              <a:rPr kumimoji="1" lang="ja-JP" altLang="en-US" smtClean="0"/>
              <a:t>2015/4/9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DC31D67E-C6DF-485C-8624-3AC3AE100D8A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5894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D67E-C6DF-485C-8624-3AC3AE100D8A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46585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8374" indent="-287836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51344" indent="-230269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11881" indent="-230269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72419" indent="-230269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32957" indent="-23026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93494" indent="-23026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54032" indent="-23026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914569" indent="-230269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C507F1-672F-4125-A995-DCDDC6D387E6}" type="slidenum">
              <a:rPr lang="ja-JP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ja-JP" altLang="en-US" dirty="0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736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D67E-C6DF-485C-8624-3AC3AE100D8A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30471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D67E-C6DF-485C-8624-3AC3AE100D8A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951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1D67E-C6DF-485C-8624-3AC3AE100D8A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7542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8" name="Picture 10" descr="10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9" name="Rectangle 11"/>
          <p:cNvSpPr>
            <a:spLocks noChangeArrowheads="1"/>
          </p:cNvSpPr>
          <p:nvPr userDrawn="1"/>
        </p:nvSpPr>
        <p:spPr bwMode="gray">
          <a:xfrm>
            <a:off x="0" y="6788150"/>
            <a:ext cx="9144000" cy="698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37900" name="Picture 12" descr="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784350" y="0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90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3263900" y="1349375"/>
            <a:ext cx="5562600" cy="1470025"/>
          </a:xfrm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 eaLnBrk="1" hangingPunct="1">
              <a:defRPr sz="4500" smtClean="0"/>
            </a:lvl1pPr>
          </a:lstStyle>
          <a:p>
            <a:pPr lvl="0"/>
            <a:r>
              <a:rPr lang="ja-JP" altLang="en-US" noProof="0" smtClean="0"/>
              <a:t>マスター タイトルの書式設定</a:t>
            </a:r>
            <a:endParaRPr lang="en-US" altLang="en-US" noProof="0" smtClean="0"/>
          </a:p>
        </p:txBody>
      </p:sp>
      <p:sp>
        <p:nvSpPr>
          <p:cNvPr id="3790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3263900" y="2743200"/>
            <a:ext cx="5562600" cy="698500"/>
          </a:xfrm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 eaLnBrk="1" hangingPunct="1">
              <a:buFontTx/>
              <a:buNone/>
              <a:defRPr sz="2500" smtClean="0"/>
            </a:lvl1pPr>
          </a:lstStyle>
          <a:p>
            <a:pPr lvl="0"/>
            <a:r>
              <a:rPr lang="ja-JP" altLang="en-US" noProof="0" smtClean="0"/>
              <a:t>マスター サブタイトルの書式設定</a:t>
            </a:r>
            <a:endParaRPr lang="en-US" altLang="en-US" noProof="0" smtClean="0"/>
          </a:p>
        </p:txBody>
      </p:sp>
      <p:sp>
        <p:nvSpPr>
          <p:cNvPr id="37903" name="Rectangle 1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64300"/>
            <a:ext cx="2133600" cy="2571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CBF505B4-D80D-43DC-94D4-7D4311245028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37904" name="Rectangle 1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64300"/>
            <a:ext cx="2895600" cy="2571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64300"/>
            <a:ext cx="2133600" cy="257175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E9A04060-A936-4DA8-8CDB-5D0E1BF3711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EA3E-0AF2-4446-860D-725F6DF1A2EB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2192DB-B417-4201-8535-41438B6128B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6662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597376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597376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2019A6-D0FB-40A4-82B4-3777235C1BBB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11C0EF-5324-498B-ABCC-39005EDA060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9690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248400" cy="8556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5FE34B-855A-4BD5-83CE-E57A235B5FEE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F145EC-1B0F-4DF0-96CF-CBF8A9FA0BA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635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タイトルとグラ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248400" cy="8556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ja-JP" altLang="en-US" noProof="0" dirty="0" smtClean="0"/>
              <a:t>アイコンをクリックしてグラフを追加</a:t>
            </a:r>
            <a:endParaRPr lang="en-US" noProof="0" dirty="0" smtClean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3855CA-EEDA-409D-934F-60D45B78E519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E47BE-8592-4464-A84E-878CF25A29B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0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248400" cy="8556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ja-JP" altLang="en-US" noProof="0" dirty="0" smtClean="0"/>
              <a:t>アイコンをクリックして表を追加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4136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BADD0-D882-441A-920D-357D3AD5306D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1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33355-6B51-4EE0-828C-AC1316ABE190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5B184B-C0F2-4024-9841-7776BEB7CD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483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6EBA0C-A8CD-4493-8F8C-ED2583A2E861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7CF510-B8D1-4BD6-88F5-7EDE00B85F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61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3B8D5E-35EC-46AC-A8FA-1DF9BADC2885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6E282A-1E81-4273-A786-D0902910BE7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4504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81A7AA-0BF3-4EA5-B50A-825CF3314357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43F3B-5599-4CBF-8340-320AAC85EBC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856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85110E-4BE3-4D07-9A9F-7DB87EED91F9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AD38E-DDF4-4B87-93E6-56FC6D2E8FF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6340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DA771-4AA7-448F-92DA-5B109C72F484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FE08D-21DC-437D-B1BA-269DC3810BE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598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dirty="0" smtClean="0"/>
              <a:t>アイコンをクリックして図を追加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9F64AF-5EB1-4EB0-B2AC-DD8269FF889C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83A403-EA30-4756-B737-AF90CF86DE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1992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14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gray">
          <a:xfrm>
            <a:off x="2209800" y="981075"/>
            <a:ext cx="5484813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4108" name="Picture 12" descr="9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784350" y="4437063"/>
            <a:ext cx="73596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gray">
          <a:xfrm>
            <a:off x="2362200" y="152400"/>
            <a:ext cx="6248400" cy="85566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en-US" smtClean="0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en-US" smtClean="0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95750501-0090-4929-878E-DF72A8439414}" type="datetime1">
              <a:rPr lang="en-US" altLang="en-US" smtClean="0"/>
              <a:t>4/9/2015</a:t>
            </a:fld>
            <a:endParaRPr lang="en-US" altLang="en-US" dirty="0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FAD071-089A-4F9F-8CBB-DD36BD8168D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2.xls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548680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8641"/>
            <a:ext cx="9036496" cy="1584176"/>
          </a:xfrm>
        </p:spPr>
        <p:txBody>
          <a:bodyPr/>
          <a:lstStyle/>
          <a:p>
            <a:pPr algn="ctr"/>
            <a:r>
              <a:rPr lang="ja-JP" altLang="en-US" sz="4800" i="1" dirty="0"/>
              <a:t>外国人看護師を受け入れて</a:t>
            </a:r>
            <a:endParaRPr lang="en-US" altLang="en-US" dirty="0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gray">
          <a:xfrm>
            <a:off x="4252913" y="2708275"/>
            <a:ext cx="4891087" cy="7302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19" name="Picture 20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152376"/>
            <a:ext cx="9144000" cy="470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4860032" y="5690863"/>
            <a:ext cx="3888431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b="1" dirty="0"/>
              <a:t>平成</a:t>
            </a:r>
            <a:r>
              <a:rPr kumimoji="1" lang="en-US" altLang="ja-JP" b="1" dirty="0" smtClean="0"/>
              <a:t>27</a:t>
            </a:r>
            <a:r>
              <a:rPr kumimoji="1" lang="ja-JP" altLang="en-US" b="1" dirty="0" smtClean="0"/>
              <a:t>年</a:t>
            </a:r>
            <a:r>
              <a:rPr kumimoji="1" lang="en-US" altLang="ja-JP" b="1" dirty="0"/>
              <a:t>4</a:t>
            </a:r>
            <a:r>
              <a:rPr kumimoji="1" lang="ja-JP" altLang="en-US" b="1" dirty="0" smtClean="0"/>
              <a:t>月</a:t>
            </a:r>
            <a:r>
              <a:rPr kumimoji="1" lang="en-US" altLang="ja-JP" b="1" dirty="0"/>
              <a:t>15</a:t>
            </a:r>
            <a:r>
              <a:rPr kumimoji="1" lang="ja-JP" altLang="en-US" b="1" dirty="0" smtClean="0"/>
              <a:t>日</a:t>
            </a:r>
            <a:endParaRPr kumimoji="1" lang="en-US" altLang="ja-JP" b="1" dirty="0"/>
          </a:p>
          <a:p>
            <a:r>
              <a:rPr kumimoji="1" lang="ja-JP" altLang="en-US" b="1" dirty="0"/>
              <a:t>永生会法人本部</a:t>
            </a:r>
            <a:endParaRPr kumimoji="1" lang="en-US" altLang="ja-JP" b="1" dirty="0"/>
          </a:p>
          <a:p>
            <a:r>
              <a:rPr kumimoji="1" lang="ja-JP" altLang="en-US" b="1" dirty="0"/>
              <a:t>　宮澤美代子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8703" y="5792487"/>
            <a:ext cx="1042987" cy="72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A04060-A936-4DA8-8CDB-5D0E1BF3711F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649"/>
            <a:ext cx="8675687" cy="864095"/>
          </a:xfrm>
        </p:spPr>
        <p:txBody>
          <a:bodyPr/>
          <a:lstStyle/>
          <a:p>
            <a:r>
              <a:rPr lang="ja-JP" altLang="en-US" dirty="0" smtClean="0"/>
              <a:t>　　　　</a:t>
            </a:r>
            <a:r>
              <a:rPr lang="ja-JP" altLang="en-US" sz="4000" dirty="0"/>
              <a:t>主な</a:t>
            </a:r>
            <a:r>
              <a:rPr lang="ja-JP" altLang="en-US" sz="4000" dirty="0" smtClean="0"/>
              <a:t>サポート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00808"/>
            <a:ext cx="7772400" cy="468052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dirty="0"/>
              <a:t>　</a:t>
            </a:r>
            <a:r>
              <a:rPr lang="ja-JP" altLang="en-US" sz="4000" dirty="0" smtClean="0"/>
              <a:t>・ 研修支援</a:t>
            </a:r>
          </a:p>
          <a:p>
            <a:pPr>
              <a:buFont typeface="Wingdings" pitchFamily="2" charset="2"/>
              <a:buNone/>
            </a:pPr>
            <a:endParaRPr lang="ja-JP" altLang="en-US" dirty="0" smtClean="0"/>
          </a:p>
          <a:p>
            <a:pPr>
              <a:buFont typeface="Wingdings" pitchFamily="2" charset="2"/>
              <a:buNone/>
            </a:pPr>
            <a:r>
              <a:rPr lang="ja-JP" altLang="en-US" dirty="0"/>
              <a:t>　</a:t>
            </a:r>
            <a:r>
              <a:rPr lang="ja-JP" altLang="en-US" sz="4000" dirty="0" smtClean="0"/>
              <a:t>・ 就労支援</a:t>
            </a:r>
          </a:p>
          <a:p>
            <a:pPr>
              <a:buFont typeface="Wingdings" pitchFamily="2" charset="2"/>
              <a:buNone/>
            </a:pPr>
            <a:endParaRPr lang="ja-JP" altLang="en-US" dirty="0" smtClean="0"/>
          </a:p>
          <a:p>
            <a:pPr>
              <a:buFont typeface="Wingdings" pitchFamily="2" charset="2"/>
              <a:buNone/>
            </a:pPr>
            <a:r>
              <a:rPr lang="ja-JP" altLang="en-US" dirty="0"/>
              <a:t>　</a:t>
            </a:r>
            <a:r>
              <a:rPr lang="ja-JP" altLang="en-US" sz="4000" dirty="0" smtClean="0"/>
              <a:t>・ 生活支援</a:t>
            </a:r>
          </a:p>
          <a:p>
            <a:pPr>
              <a:buFont typeface="Wingdings" pitchFamily="2" charset="2"/>
              <a:buNone/>
            </a:pPr>
            <a:endParaRPr lang="ja-JP" altLang="en-US" dirty="0" smtClean="0"/>
          </a:p>
          <a:p>
            <a:pPr>
              <a:buFont typeface="Wingdings" pitchFamily="2" charset="2"/>
              <a:buNone/>
            </a:pPr>
            <a:r>
              <a:rPr lang="ja-JP" altLang="en-US" dirty="0" smtClean="0"/>
              <a:t>　</a:t>
            </a:r>
            <a:r>
              <a:rPr lang="ja-JP" altLang="en-US" sz="4000" dirty="0" smtClean="0"/>
              <a:t>・ メンタル支援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84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sz="4000" dirty="0" smtClean="0"/>
              <a:t>研修支援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1196752"/>
            <a:ext cx="8424936" cy="5472607"/>
          </a:xfrm>
        </p:spPr>
        <p:txBody>
          <a:bodyPr/>
          <a:lstStyle/>
          <a:p>
            <a:r>
              <a:rPr kumimoji="1" lang="ja-JP" altLang="en-US" dirty="0" smtClean="0"/>
              <a:t>研修計画を基に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電子辞書貸与</a:t>
            </a:r>
            <a:endParaRPr kumimoji="1" lang="en-US" altLang="ja-JP" dirty="0" smtClean="0"/>
          </a:p>
          <a:p>
            <a:r>
              <a:rPr kumimoji="1" lang="ja-JP" altLang="en-US" dirty="0" smtClean="0"/>
              <a:t>参考書、辞書贈与</a:t>
            </a:r>
            <a:endParaRPr kumimoji="1" lang="en-US" altLang="ja-JP" dirty="0" smtClean="0"/>
          </a:p>
          <a:p>
            <a:r>
              <a:rPr kumimoji="1" lang="ja-JP" altLang="en-US" dirty="0" smtClean="0"/>
              <a:t>院内研修　</a:t>
            </a:r>
            <a:r>
              <a:rPr kumimoji="1" lang="ja-JP" altLang="en-US" sz="2400" b="1" dirty="0" smtClean="0"/>
              <a:t>（</a:t>
            </a:r>
            <a:r>
              <a:rPr kumimoji="1" lang="en-US" altLang="ja-JP" sz="2400" b="1" dirty="0" smtClean="0"/>
              <a:t>1</a:t>
            </a:r>
            <a:r>
              <a:rPr kumimoji="1" lang="ja-JP" altLang="en-US" sz="2400" b="1" dirty="0" smtClean="0"/>
              <a:t>日約</a:t>
            </a:r>
            <a:r>
              <a:rPr kumimoji="1" lang="en-US" altLang="ja-JP" sz="2400" b="1" dirty="0" smtClean="0"/>
              <a:t>4</a:t>
            </a:r>
            <a:r>
              <a:rPr kumimoji="1" lang="ja-JP" altLang="en-US" sz="2400" b="1" dirty="0" smtClean="0"/>
              <a:t>時間、</a:t>
            </a:r>
            <a:r>
              <a:rPr kumimoji="1" lang="en-US" altLang="ja-JP" sz="2400" b="1" dirty="0" smtClean="0"/>
              <a:t>10</a:t>
            </a:r>
            <a:r>
              <a:rPr kumimoji="1" lang="ja-JP" altLang="en-US" sz="2400" b="1" dirty="0" smtClean="0"/>
              <a:t>月頃より全日）</a:t>
            </a:r>
            <a:endParaRPr kumimoji="1" lang="en-US" altLang="ja-JP" sz="2400" b="1" dirty="0" smtClean="0"/>
          </a:p>
          <a:p>
            <a:r>
              <a:rPr kumimoji="1" lang="ja-JP" altLang="en-US" dirty="0" smtClean="0"/>
              <a:t>外部研修参加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講師　日本語講師　外部より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　　　看護専門講師　病院専属看護師、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　　看護師長、看護部長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91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D38E-DDF4-4B87-93E6-56FC6D2E8FFF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73486"/>
              </p:ext>
            </p:extLst>
          </p:nvPr>
        </p:nvGraphicFramePr>
        <p:xfrm>
          <a:off x="1259632" y="3429000"/>
          <a:ext cx="6846268" cy="311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ワークシート" r:id="rId3" imgW="11896641" imgH="5419597" progId="Excel.Sheet.8">
                  <p:embed/>
                </p:oleObj>
              </mc:Choice>
              <mc:Fallback>
                <p:oleObj name="ワークシート" r:id="rId3" imgW="11896641" imgH="54195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3429000"/>
                        <a:ext cx="6846268" cy="3118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オブジェクト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844694"/>
              </p:ext>
            </p:extLst>
          </p:nvPr>
        </p:nvGraphicFramePr>
        <p:xfrm>
          <a:off x="1331640" y="116632"/>
          <a:ext cx="6768752" cy="2952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ワークシート" r:id="rId5" imgW="11896641" imgH="5524428" progId="Excel.Sheet.8">
                  <p:embed/>
                </p:oleObj>
              </mc:Choice>
              <mc:Fallback>
                <p:oleObj name="ワークシート" r:id="rId5" imgW="11896641" imgH="55244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31640" y="116632"/>
                        <a:ext cx="6768752" cy="29523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正方形/長方形 30"/>
          <p:cNvSpPr/>
          <p:nvPr/>
        </p:nvSpPr>
        <p:spPr>
          <a:xfrm>
            <a:off x="107504" y="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chemeClr val="tx2"/>
                </a:solidFill>
              </a:rPr>
              <a:t>ベトナム</a:t>
            </a:r>
          </a:p>
        </p:txBody>
      </p:sp>
      <p:sp>
        <p:nvSpPr>
          <p:cNvPr id="32" name="正方形/長方形 31"/>
          <p:cNvSpPr/>
          <p:nvPr/>
        </p:nvSpPr>
        <p:spPr>
          <a:xfrm>
            <a:off x="107504" y="3244334"/>
            <a:ext cx="136815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b="1" dirty="0">
                <a:solidFill>
                  <a:schemeClr val="tx2"/>
                </a:solidFill>
              </a:rPr>
              <a:t>フィリピン</a:t>
            </a:r>
          </a:p>
        </p:txBody>
      </p:sp>
    </p:spTree>
    <p:extLst>
      <p:ext uri="{BB962C8B-B14F-4D97-AF65-F5344CB8AC3E}">
        <p14:creationId xmlns:p14="http://schemas.microsoft.com/office/powerpoint/2010/main" val="2211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1619672" y="260648"/>
            <a:ext cx="6990928" cy="1044352"/>
          </a:xfrm>
        </p:spPr>
        <p:txBody>
          <a:bodyPr/>
          <a:lstStyle/>
          <a:p>
            <a:r>
              <a:rPr lang="ja-JP" altLang="en-US" sz="4000" dirty="0" smtClean="0"/>
              <a:t>　研修における工夫</a:t>
            </a:r>
            <a:endParaRPr lang="en-US" altLang="en-US" sz="40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489654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/>
              <a:t>　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dirty="0" smtClean="0"/>
              <a:t>・母国の言葉になおす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・絵</a:t>
            </a:r>
            <a:r>
              <a:rPr lang="ja-JP" altLang="en-US" dirty="0"/>
              <a:t>を</a:t>
            </a:r>
            <a:r>
              <a:rPr lang="ja-JP" altLang="en-US" dirty="0" smtClean="0"/>
              <a:t>書いて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・ジェスチャーや具体的な言葉に</a:t>
            </a:r>
            <a:r>
              <a:rPr lang="ja-JP" altLang="en-US" dirty="0"/>
              <a:t>置き換えて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・何度も繰り返し、聞いて、話して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・オンデマンドを使用しＰＣ上でなく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　　　　　　　　紙面に打ち出し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・院内研修や復職支援研修に参加</a:t>
            </a:r>
            <a:r>
              <a:rPr lang="ja-JP" altLang="en-US" dirty="0"/>
              <a:t>す</a:t>
            </a:r>
            <a:r>
              <a:rPr lang="ja-JP" altLang="en-US" dirty="0" smtClean="0"/>
              <a:t>る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04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720" y="260648"/>
            <a:ext cx="6558880" cy="684312"/>
          </a:xfrm>
        </p:spPr>
        <p:txBody>
          <a:bodyPr/>
          <a:lstStyle/>
          <a:p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sz="4000" dirty="0" smtClean="0"/>
              <a:t>使用している資料</a:t>
            </a:r>
            <a:r>
              <a:rPr lang="ja-JP" altLang="en-US" dirty="0" smtClean="0"/>
              <a:t>　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836712"/>
            <a:ext cx="8496944" cy="5760640"/>
          </a:xfrm>
        </p:spPr>
        <p:txBody>
          <a:bodyPr/>
          <a:lstStyle/>
          <a:p>
            <a:pPr marL="0" indent="0">
              <a:buNone/>
            </a:pPr>
            <a:endParaRPr lang="en-US" altLang="ja-JP" sz="2800" b="1" dirty="0" smtClean="0"/>
          </a:p>
          <a:p>
            <a:pPr marL="0" indent="0">
              <a:buNone/>
            </a:pPr>
            <a:r>
              <a:rPr lang="ja-JP" altLang="en-US" sz="2400" b="1" dirty="0"/>
              <a:t>例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 国際</a:t>
            </a:r>
            <a:r>
              <a:rPr lang="ja-JP" altLang="en-US" sz="2400" b="1" dirty="0"/>
              <a:t>厚生事業団編著「介護の言葉</a:t>
            </a:r>
            <a:r>
              <a:rPr lang="ja-JP" altLang="en-US" sz="2400" b="1" dirty="0" smtClean="0"/>
              <a:t>と漢字</a:t>
            </a:r>
            <a:r>
              <a:rPr lang="ja-JP" altLang="en-US" sz="2400" b="1" dirty="0"/>
              <a:t>ワークブック</a:t>
            </a:r>
            <a:r>
              <a:rPr lang="ja-JP" altLang="en-US" sz="2400" b="1" dirty="0" smtClean="0"/>
              <a:t>」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 国際厚生事業団編著「看護師国家試験出題基準」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en-US" altLang="ja-JP" sz="2400" b="1" dirty="0" smtClean="0"/>
              <a:t> AOTS</a:t>
            </a:r>
            <a:r>
              <a:rPr lang="ja-JP" altLang="en-US" sz="2400" b="1" dirty="0" smtClean="0"/>
              <a:t>編著「専門日本語</a:t>
            </a:r>
            <a:r>
              <a:rPr lang="ja-JP" altLang="en-US" sz="2400" b="1" dirty="0"/>
              <a:t>」</a:t>
            </a:r>
            <a:r>
              <a:rPr lang="ja-JP" altLang="en-US" sz="2400" b="1" dirty="0" smtClean="0"/>
              <a:t>「場面から</a:t>
            </a:r>
            <a:r>
              <a:rPr lang="ja-JP" altLang="en-US" sz="2400" b="1" dirty="0" smtClean="0"/>
              <a:t>学ぶ看護の</a:t>
            </a:r>
            <a:r>
              <a:rPr lang="ja-JP" altLang="en-US" sz="2400" b="1" dirty="0" smtClean="0"/>
              <a:t>日本語」　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en-US" altLang="ja-JP" sz="2400" b="1" dirty="0" smtClean="0"/>
              <a:t> BIMACONG </a:t>
            </a:r>
            <a:r>
              <a:rPr lang="ja-JP" altLang="en-US" sz="2400" b="1" dirty="0" smtClean="0"/>
              <a:t>メールマガジン「看護師国家</a:t>
            </a:r>
            <a:r>
              <a:rPr lang="ja-JP" altLang="en-US" sz="2400" b="1" dirty="0" smtClean="0"/>
              <a:t>試験対策</a:t>
            </a:r>
            <a:r>
              <a:rPr lang="ja-JP" altLang="en-US" sz="2400" b="1" dirty="0" smtClean="0"/>
              <a:t>」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 メディカ出版　レビューブック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 テコム　模擬テスト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 各社国家試験の過去問テキストを組み合わせて</a:t>
            </a:r>
            <a:endParaRPr lang="en-US" altLang="ja-JP" sz="2400" b="1" dirty="0" smtClean="0"/>
          </a:p>
          <a:p>
            <a:pPr marL="0" indent="0">
              <a:buNone/>
            </a:pP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 smtClean="0"/>
              <a:t> Ｎ２取得を目標にモチベーションを保ち励ましながら</a:t>
            </a:r>
            <a:endParaRPr lang="en-US" altLang="ja-JP" sz="2400" b="1" dirty="0" smtClean="0"/>
          </a:p>
          <a:p>
            <a:pPr marL="0" indent="0"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毎回、確認テストを実施</a:t>
            </a:r>
            <a:endParaRPr lang="en-US" altLang="ja-JP" sz="2400" b="1" dirty="0" smtClean="0"/>
          </a:p>
          <a:p>
            <a:pPr marL="0" indent="0">
              <a:buNone/>
            </a:pPr>
            <a:endParaRPr lang="en-US" altLang="ja-JP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021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:\マイフォト\EPA本\2014_0419_084529-CIMG0468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5844" y="780366"/>
            <a:ext cx="4492620" cy="3296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図 2" descr="D:\マイフォト\EPA本\2014_0419_084540-CIMG046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5485197" y="3262078"/>
            <a:ext cx="2177929" cy="4636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図 3" descr="D:\マイフォト\EPA本\2014_0419_084602-CIMG0470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653135"/>
            <a:ext cx="3672408" cy="20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134035"/>
            <a:ext cx="52629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　　　　　　　　　</a:t>
            </a:r>
            <a:r>
              <a:rPr kumimoji="1" lang="ja-JP" altLang="en-US" sz="3600" b="1" dirty="0" smtClean="0">
                <a:solidFill>
                  <a:schemeClr val="tx2"/>
                </a:solidFill>
                <a:latin typeface="Century" pitchFamily="18" charset="0"/>
                <a:ea typeface="ＭＳ 明朝" pitchFamily="17" charset="-128"/>
                <a:cs typeface="Times New Roman" pitchFamily="18" charset="0"/>
              </a:rPr>
              <a:t>資料</a:t>
            </a:r>
            <a:endParaRPr kumimoji="1" lang="ja-JP" altLang="en-US" sz="3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80" y="780366"/>
            <a:ext cx="4090476" cy="371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D38E-DDF4-4B87-93E6-56FC6D2E8FFF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593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556792"/>
            <a:ext cx="4320480" cy="4464496"/>
          </a:xfrm>
        </p:spPr>
      </p:pic>
      <p:sp>
        <p:nvSpPr>
          <p:cNvPr id="2" name="正方形/長方形 1"/>
          <p:cNvSpPr/>
          <p:nvPr/>
        </p:nvSpPr>
        <p:spPr>
          <a:xfrm>
            <a:off x="2483768" y="174455"/>
            <a:ext cx="3672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4000" b="1" dirty="0">
                <a:solidFill>
                  <a:schemeClr val="tx2"/>
                </a:solidFill>
              </a:rPr>
              <a:t>候補生ノート</a:t>
            </a:r>
          </a:p>
        </p:txBody>
      </p:sp>
      <p:pic>
        <p:nvPicPr>
          <p:cNvPr id="2050" name="Picture 2" descr="M:\宮澤さん\201405151022000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58" y="1916832"/>
            <a:ext cx="4511792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135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400" dirty="0" smtClean="0"/>
              <a:t>就労支援</a:t>
            </a:r>
            <a:endParaRPr kumimoji="1" lang="ja-JP" altLang="en-US" sz="44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/>
          <a:lstStyle/>
          <a:p>
            <a:r>
              <a:rPr kumimoji="1" lang="ja-JP" altLang="en-US" dirty="0"/>
              <a:t> </a:t>
            </a:r>
            <a:r>
              <a:rPr kumimoji="1" lang="ja-JP" altLang="en-US" dirty="0" smtClean="0"/>
              <a:t>勤務は日勤のみ</a:t>
            </a:r>
            <a:endParaRPr kumimoji="1" lang="en-US" altLang="ja-JP" dirty="0" smtClean="0"/>
          </a:p>
          <a:p>
            <a:r>
              <a:rPr kumimoji="1" lang="ja-JP" altLang="en-US" dirty="0" smtClean="0"/>
              <a:t> 就労時間　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時間</a:t>
            </a:r>
            <a:endParaRPr kumimoji="1" lang="en-US" altLang="ja-JP" dirty="0" smtClean="0"/>
          </a:p>
          <a:p>
            <a:r>
              <a:rPr kumimoji="1" lang="ja-JP" altLang="en-US" dirty="0" smtClean="0"/>
              <a:t> 配置は候補生の性格を考慮</a:t>
            </a:r>
            <a:r>
              <a:rPr kumimoji="1" lang="ja-JP" altLang="en-US" b="1" dirty="0" smtClean="0"/>
              <a:t>（</a:t>
            </a:r>
            <a:r>
              <a:rPr kumimoji="1" lang="ja-JP" altLang="en-US" sz="2400" b="1" dirty="0" smtClean="0"/>
              <a:t>先輩が在籍中等）</a:t>
            </a:r>
            <a:endParaRPr kumimoji="1" lang="en-US" altLang="ja-JP" sz="2400" b="1" dirty="0" smtClean="0"/>
          </a:p>
          <a:p>
            <a:r>
              <a:rPr kumimoji="1" lang="en-US" altLang="ja-JP" dirty="0" smtClean="0"/>
              <a:t> 1</a:t>
            </a:r>
            <a:r>
              <a:rPr kumimoji="1" lang="ja-JP" altLang="en-US" dirty="0" smtClean="0"/>
              <a:t>人必ず付きサポート</a:t>
            </a:r>
            <a:endParaRPr kumimoji="1" lang="en-US" altLang="ja-JP" dirty="0" smtClean="0"/>
          </a:p>
          <a:p>
            <a:r>
              <a:rPr kumimoji="1" lang="ja-JP" altLang="en-US" dirty="0" smtClean="0"/>
              <a:t> とにかくゆっくり話す</a:t>
            </a:r>
            <a:endParaRPr kumimoji="1" lang="en-US" altLang="ja-JP" dirty="0" smtClean="0"/>
          </a:p>
          <a:p>
            <a:r>
              <a:rPr kumimoji="1" lang="ja-JP" altLang="en-US" dirty="0" smtClean="0"/>
              <a:t> ラマダン時は重労働は外す</a:t>
            </a:r>
            <a:r>
              <a:rPr kumimoji="1" lang="ja-JP" altLang="en-US" sz="2400" b="1" dirty="0" smtClean="0"/>
              <a:t>（インドネシア）</a:t>
            </a:r>
            <a:endParaRPr kumimoji="1" lang="en-US" altLang="ja-JP" sz="2400" b="1" dirty="0" smtClean="0"/>
          </a:p>
          <a:p>
            <a:endParaRPr kumimoji="1" lang="en-US" altLang="ja-JP" sz="2400" dirty="0"/>
          </a:p>
          <a:p>
            <a:endParaRPr kumimoji="1" lang="en-US" altLang="ja-JP" sz="2400" dirty="0" smtClean="0"/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085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55777" y="0"/>
            <a:ext cx="4896544" cy="936103"/>
          </a:xfrm>
        </p:spPr>
        <p:txBody>
          <a:bodyPr/>
          <a:lstStyle/>
          <a:p>
            <a:pPr eaLnBrk="1" hangingPunct="1"/>
            <a:r>
              <a:rPr lang="ja-JP" altLang="en-US" sz="4400" dirty="0" smtClean="0"/>
              <a:t>候補者の業務内容</a:t>
            </a:r>
            <a:r>
              <a:rPr lang="ja-JP" altLang="en-US" sz="3600" dirty="0" smtClean="0"/>
              <a:t>　</a:t>
            </a:r>
          </a:p>
        </p:txBody>
      </p:sp>
      <p:sp>
        <p:nvSpPr>
          <p:cNvPr id="1239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88504"/>
            <a:ext cx="8496944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療養上の世話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洗面、更衣介助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排泄介助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移動、搬送介助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食事介助</a:t>
            </a:r>
            <a:r>
              <a:rPr lang="ja-JP" altLang="en-US" sz="2400" b="1" dirty="0" smtClean="0"/>
              <a:t>（準備、配膳下膳）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物品の</a:t>
            </a:r>
            <a:r>
              <a:rPr lang="ja-JP" altLang="en-US" dirty="0" smtClean="0"/>
              <a:t>補充</a:t>
            </a:r>
            <a:endParaRPr lang="en-US" altLang="ja-JP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環境整備</a:t>
            </a:r>
            <a:r>
              <a:rPr lang="ja-JP" altLang="en-US" b="1" dirty="0" smtClean="0"/>
              <a:t>（</a:t>
            </a:r>
            <a:r>
              <a:rPr lang="ja-JP" altLang="en-US" sz="2400" b="1" dirty="0" smtClean="0"/>
              <a:t>ベッドメーキング、シーツ交換、清掃</a:t>
            </a:r>
            <a:r>
              <a:rPr lang="ja-JP" altLang="en-US" b="1" dirty="0"/>
              <a:t>）</a:t>
            </a:r>
            <a:endParaRPr lang="ja-JP" altLang="en-US" b="1" dirty="0" smtClean="0"/>
          </a:p>
          <a:p>
            <a:pPr>
              <a:lnSpc>
                <a:spcPct val="90000"/>
              </a:lnSpc>
              <a:buNone/>
            </a:pPr>
            <a:r>
              <a:rPr lang="ja-JP" altLang="en-US" dirty="0" smtClean="0"/>
              <a:t>・ </a:t>
            </a:r>
            <a:r>
              <a:rPr lang="ja-JP" altLang="en-US" dirty="0" smtClean="0"/>
              <a:t>レクリエーション</a:t>
            </a:r>
            <a:r>
              <a:rPr lang="ja-JP" altLang="en-US" dirty="0"/>
              <a:t>、傾聴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 医療機器洗浄等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ja-JP" altLang="en-US" dirty="0" smtClean="0"/>
          </a:p>
          <a:p>
            <a:pPr eaLnBrk="1" hangingPunct="1">
              <a:lnSpc>
                <a:spcPct val="90000"/>
              </a:lnSpc>
            </a:pP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D38E-DDF4-4B87-93E6-56FC6D2E8FFF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681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539552" y="1656576"/>
            <a:ext cx="8229600" cy="53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A50021"/>
              </a:buClr>
              <a:buSzPct val="75000"/>
            </a:pPr>
            <a:r>
              <a:rPr lang="ja-JP" altLang="en-US" sz="3200" dirty="0"/>
              <a:t>・</a:t>
            </a:r>
            <a:r>
              <a:rPr lang="ja-JP" altLang="en-US" sz="3200" dirty="0" smtClean="0"/>
              <a:t>住居</a:t>
            </a:r>
            <a:r>
              <a:rPr lang="ja-JP" altLang="en-US" sz="2400" b="1" dirty="0" smtClean="0"/>
              <a:t>（１Ｋ　費用は折半　水道、光熱費は個人</a:t>
            </a:r>
            <a:endParaRPr lang="en-US" altLang="ja-JP" sz="2400" b="1" dirty="0" smtClean="0"/>
          </a:p>
          <a:p>
            <a:pPr>
              <a:spcBef>
                <a:spcPct val="50000"/>
              </a:spcBef>
              <a:buClr>
                <a:srgbClr val="A50021"/>
              </a:buClr>
              <a:buSzPct val="75000"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負担、備品は寄付や着任時購入、地域の決まり等）</a:t>
            </a:r>
            <a:endParaRPr lang="en-US" altLang="ja-JP" sz="2400" b="1" dirty="0" smtClean="0"/>
          </a:p>
          <a:p>
            <a:pPr algn="l"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ja-JP" altLang="en-US" sz="3200" b="1" dirty="0" smtClean="0"/>
              <a:t>・</a:t>
            </a:r>
            <a:r>
              <a:rPr lang="ja-JP" altLang="en-US" sz="3200" b="1" dirty="0"/>
              <a:t>文化の違い</a:t>
            </a:r>
            <a:r>
              <a:rPr lang="ja-JP" altLang="en-US" sz="2400" b="1" dirty="0"/>
              <a:t>（</a:t>
            </a:r>
            <a:r>
              <a:rPr lang="ja-JP" altLang="en-US" sz="2400" b="1" dirty="0" smtClean="0"/>
              <a:t>宗教、大家族、経済援助）</a:t>
            </a:r>
            <a:endParaRPr lang="ja-JP" altLang="en-US" sz="2400" b="1" dirty="0"/>
          </a:p>
          <a:p>
            <a:pPr algn="l"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ja-JP" altLang="en-US" sz="3200" b="1" dirty="0"/>
              <a:t>・</a:t>
            </a:r>
            <a:r>
              <a:rPr lang="ja-JP" altLang="en-US" sz="3200" b="1" dirty="0" smtClean="0"/>
              <a:t>食事</a:t>
            </a:r>
            <a:r>
              <a:rPr lang="ja-JP" altLang="en-US" sz="2400" b="1" dirty="0" smtClean="0"/>
              <a:t>（特にインドネシア）</a:t>
            </a:r>
            <a:r>
              <a:rPr lang="ja-JP" altLang="en-US" sz="3200" b="1" dirty="0"/>
              <a:t>　</a:t>
            </a:r>
            <a:endParaRPr lang="en-US" altLang="ja-JP" sz="3200" b="1" dirty="0" smtClean="0"/>
          </a:p>
          <a:p>
            <a:pPr algn="l"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ja-JP" altLang="en-US" sz="3200" b="1" dirty="0" smtClean="0"/>
              <a:t>・休日、時間</a:t>
            </a:r>
            <a:r>
              <a:rPr lang="ja-JP" altLang="en-US" sz="2400" b="1" dirty="0" smtClean="0"/>
              <a:t>（休暇を長くとり家族と過ごす習慣、</a:t>
            </a:r>
            <a:endParaRPr lang="en-US" altLang="ja-JP" sz="2400" b="1" dirty="0" smtClean="0"/>
          </a:p>
          <a:p>
            <a:pPr algn="l"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ja-JP" altLang="en-US" sz="2400" b="1" dirty="0"/>
              <a:t>　</a:t>
            </a:r>
            <a:r>
              <a:rPr lang="ja-JP" altLang="en-US" sz="2400" b="1" dirty="0" smtClean="0"/>
              <a:t>　　　　　　　　　　　　時間にあまり厳しくない）</a:t>
            </a:r>
            <a:endParaRPr lang="ja-JP" altLang="en-US" sz="2400" b="1" dirty="0"/>
          </a:p>
          <a:p>
            <a:pPr algn="l"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r>
              <a:rPr lang="ja-JP" altLang="en-US" sz="3200" b="1" dirty="0" smtClean="0"/>
              <a:t>・事務関係</a:t>
            </a:r>
            <a:r>
              <a:rPr lang="ja-JP" altLang="en-US" sz="2400" b="1" dirty="0" smtClean="0"/>
              <a:t>（書類届け出、雇用に関する手続き）</a:t>
            </a:r>
            <a:endParaRPr lang="ja-JP" altLang="en-US" sz="2400" b="1" dirty="0"/>
          </a:p>
          <a:p>
            <a:pPr algn="l">
              <a:spcBef>
                <a:spcPct val="5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ja-JP" altLang="en-US" sz="3200" dirty="0"/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2555776" y="139806"/>
            <a:ext cx="49685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ja-JP" altLang="en-US" sz="4000" b="1" dirty="0" smtClean="0">
                <a:solidFill>
                  <a:schemeClr val="tx2"/>
                </a:solidFill>
              </a:rPr>
              <a:t>生活支援</a:t>
            </a:r>
            <a:endParaRPr lang="ja-JP" altLang="en-US" sz="4000" b="1" dirty="0">
              <a:solidFill>
                <a:schemeClr val="tx2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6019800" y="3048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None/>
            </a:pPr>
            <a:endParaRPr lang="ja-JP" altLang="en-US" sz="20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D38E-DDF4-4B87-93E6-56FC6D2E8FFF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34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DD02587E-CE5D-4E7E-A490-007506A76139}" type="slidenum">
              <a:rPr kumimoji="0" lang="en-US" altLang="ja-JP" sz="2400" smtClean="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ja-JP" sz="1400" dirty="0" smtClean="0">
              <a:solidFill>
                <a:schemeClr val="tx2"/>
              </a:solidFill>
            </a:endParaRPr>
          </a:p>
        </p:txBody>
      </p:sp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10106025" cy="765175"/>
          </a:xfrm>
        </p:spPr>
        <p:txBody>
          <a:bodyPr/>
          <a:lstStyle/>
          <a:p>
            <a:pPr eaLnBrk="1" hangingPunct="1"/>
            <a:r>
              <a:rPr lang="ja-JP" altLang="en-US" i="1" dirty="0" smtClean="0"/>
              <a:t>　永生会の紹介</a:t>
            </a:r>
            <a:endParaRPr lang="ja-JP" altLang="en-US" dirty="0" smtClean="0"/>
          </a:p>
        </p:txBody>
      </p:sp>
      <p:pic>
        <p:nvPicPr>
          <p:cNvPr id="6148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4787900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031"/>
          <p:cNvSpPr>
            <a:spLocks noChangeArrowheads="1"/>
          </p:cNvSpPr>
          <p:nvPr/>
        </p:nvSpPr>
        <p:spPr bwMode="auto">
          <a:xfrm>
            <a:off x="676275" y="2773363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4000" i="1" dirty="0">
                <a:solidFill>
                  <a:schemeClr val="tx2"/>
                </a:solidFill>
              </a:rPr>
              <a:t/>
            </a:r>
            <a:br>
              <a:rPr lang="en-US" altLang="ja-JP" sz="4000" i="1" dirty="0">
                <a:solidFill>
                  <a:schemeClr val="tx2"/>
                </a:solidFill>
              </a:rPr>
            </a:br>
            <a:endParaRPr lang="en-US" altLang="ja-JP" sz="4000" i="1" dirty="0">
              <a:solidFill>
                <a:schemeClr val="tx2"/>
              </a:solidFill>
            </a:endParaRPr>
          </a:p>
        </p:txBody>
      </p: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4859338" y="1268413"/>
            <a:ext cx="428466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ja-JP" sz="2400" dirty="0"/>
              <a:t>八王子市の中核病院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ja-JP" sz="2400" dirty="0"/>
              <a:t>近く</a:t>
            </a:r>
            <a:r>
              <a:rPr lang="ja-JP" altLang="en-US" sz="2400" dirty="0"/>
              <a:t>に</a:t>
            </a:r>
            <a:r>
              <a:rPr lang="ja-JP" altLang="ja-JP" sz="2400" dirty="0"/>
              <a:t>高尾山</a:t>
            </a:r>
            <a:r>
              <a:rPr lang="ja-JP" altLang="en-US" sz="2400" dirty="0"/>
              <a:t>があり緑も多く</a:t>
            </a:r>
            <a:endParaRPr lang="en-US" altLang="ja-JP" sz="24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2400" dirty="0"/>
              <a:t>又、</a:t>
            </a:r>
            <a:r>
              <a:rPr lang="ja-JP" altLang="ja-JP" sz="2400" dirty="0"/>
              <a:t>学園都市でもある</a:t>
            </a:r>
          </a:p>
        </p:txBody>
      </p:sp>
      <p:pic>
        <p:nvPicPr>
          <p:cNvPr id="6151" name="Picture 2" descr="C:\Users\eisei\Desktop\雑誌その他\雑誌南多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141663"/>
            <a:ext cx="4427537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 descr="C:\Users\eisei\Desktop\雑誌その他\雑誌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4888"/>
            <a:ext cx="48593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36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"/>
            <a:ext cx="6248400" cy="548679"/>
          </a:xfrm>
        </p:spPr>
        <p:txBody>
          <a:bodyPr/>
          <a:lstStyle/>
          <a:p>
            <a:r>
              <a:rPr lang="ja-JP" altLang="en-US" dirty="0" smtClean="0"/>
              <a:t>　　　候補生の部屋</a:t>
            </a:r>
          </a:p>
        </p:txBody>
      </p:sp>
      <p:pic>
        <p:nvPicPr>
          <p:cNvPr id="53252" name="Picture 4" descr="SDC1523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717032"/>
            <a:ext cx="424847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3" y="548680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pic>
        <p:nvPicPr>
          <p:cNvPr id="7" name="Picture 4" descr="SDC1520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1"/>
            <a:ext cx="41764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DC152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4" y="3717033"/>
            <a:ext cx="232200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1996" y="3717032"/>
            <a:ext cx="2142494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83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044352"/>
          </a:xfrm>
        </p:spPr>
        <p:txBody>
          <a:bodyPr/>
          <a:lstStyle/>
          <a:p>
            <a:r>
              <a:rPr lang="ja-JP" altLang="en-US" sz="4000" dirty="0" smtClean="0"/>
              <a:t>　　　</a:t>
            </a:r>
            <a:r>
              <a:rPr lang="ja-JP" altLang="ja-JP" sz="4000" dirty="0" smtClean="0"/>
              <a:t>テキスト</a:t>
            </a:r>
            <a:r>
              <a:rPr lang="ja-JP" altLang="en-US" sz="4000" dirty="0" smtClean="0"/>
              <a:t>の中で好評なのは</a:t>
            </a:r>
            <a:endParaRPr lang="ja-JP" altLang="ja-JP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/>
          <a:lstStyle/>
          <a:p>
            <a:r>
              <a:rPr lang="ja-JP" altLang="ja-JP" sz="2800" dirty="0"/>
              <a:t>絵が</a:t>
            </a:r>
            <a:r>
              <a:rPr lang="ja-JP" altLang="ja-JP" sz="2800" dirty="0" smtClean="0"/>
              <a:t>あ</a:t>
            </a:r>
            <a:r>
              <a:rPr lang="ja-JP" altLang="en-US" sz="2800" dirty="0" smtClean="0"/>
              <a:t>り</a:t>
            </a:r>
            <a:r>
              <a:rPr lang="ja-JP" altLang="ja-JP" sz="2800" dirty="0" smtClean="0"/>
              <a:t>見て</a:t>
            </a:r>
            <a:r>
              <a:rPr lang="ja-JP" altLang="ja-JP" sz="2800" dirty="0"/>
              <a:t>いて楽しい。</a:t>
            </a:r>
          </a:p>
          <a:p>
            <a:r>
              <a:rPr lang="ja-JP" altLang="ja-JP" sz="2800" dirty="0" smtClean="0"/>
              <a:t>答え</a:t>
            </a:r>
            <a:r>
              <a:rPr lang="ja-JP" altLang="ja-JP" sz="2800" dirty="0"/>
              <a:t>が書いてある。</a:t>
            </a:r>
          </a:p>
          <a:p>
            <a:r>
              <a:rPr lang="ja-JP" altLang="ja-JP" sz="2800" dirty="0" smtClean="0"/>
              <a:t>日本語</a:t>
            </a:r>
            <a:r>
              <a:rPr lang="ja-JP" altLang="ja-JP" sz="2800" dirty="0"/>
              <a:t>の色々な言い回しに混乱はするが、多くの言い方、日本語を勉強できる。</a:t>
            </a:r>
          </a:p>
          <a:p>
            <a:r>
              <a:rPr lang="ja-JP" altLang="ja-JP" sz="2800" dirty="0" smtClean="0"/>
              <a:t>イメージ</a:t>
            </a:r>
            <a:r>
              <a:rPr lang="ja-JP" altLang="ja-JP" sz="2800" dirty="0"/>
              <a:t>が付きやすい。</a:t>
            </a:r>
          </a:p>
          <a:p>
            <a:r>
              <a:rPr lang="ja-JP" altLang="ja-JP" sz="2800" dirty="0" smtClean="0"/>
              <a:t>一つ</a:t>
            </a:r>
            <a:r>
              <a:rPr lang="ja-JP" altLang="en-US" sz="2800" dirty="0" smtClean="0"/>
              <a:t>の問題</a:t>
            </a:r>
            <a:r>
              <a:rPr lang="ja-JP" altLang="ja-JP" sz="2800" dirty="0"/>
              <a:t>に、他の用語の説明もあるので</a:t>
            </a:r>
            <a:r>
              <a:rPr lang="ja-JP" altLang="ja-JP" sz="2800" dirty="0" smtClean="0"/>
              <a:t>、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2800" dirty="0"/>
              <a:t>　</a:t>
            </a:r>
            <a:r>
              <a:rPr lang="ja-JP" altLang="en-US" sz="2800" dirty="0" smtClean="0"/>
              <a:t>　</a:t>
            </a:r>
            <a:r>
              <a:rPr lang="ja-JP" altLang="ja-JP" sz="2800" dirty="0" smtClean="0"/>
              <a:t>繰り返し</a:t>
            </a:r>
            <a:r>
              <a:rPr lang="ja-JP" altLang="ja-JP" sz="2800" dirty="0"/>
              <a:t>復習</a:t>
            </a:r>
            <a:r>
              <a:rPr lang="ja-JP" altLang="ja-JP" sz="2800" dirty="0" smtClean="0"/>
              <a:t>する</a:t>
            </a:r>
            <a:r>
              <a:rPr lang="ja-JP" altLang="en-US" sz="2800" dirty="0"/>
              <a:t>こと</a:t>
            </a:r>
            <a:r>
              <a:rPr lang="ja-JP" altLang="en-US" sz="2800" dirty="0" smtClean="0"/>
              <a:t>ができる。</a:t>
            </a:r>
            <a:endParaRPr lang="ja-JP" altLang="ja-JP" sz="2800" dirty="0"/>
          </a:p>
          <a:p>
            <a:r>
              <a:rPr lang="ja-JP" altLang="ja-JP" sz="2800" dirty="0"/>
              <a:t>生活場面はインターネットを使用</a:t>
            </a:r>
            <a:r>
              <a:rPr lang="ja-JP" altLang="ja-JP" sz="2800" dirty="0" smtClean="0"/>
              <a:t>した</a:t>
            </a:r>
            <a:r>
              <a:rPr lang="ja-JP" altLang="en-US" sz="2800" dirty="0" smtClean="0"/>
              <a:t>。</a:t>
            </a:r>
            <a:endParaRPr lang="ja-JP" altLang="ja-JP" sz="2800" dirty="0"/>
          </a:p>
          <a:p>
            <a:r>
              <a:rPr lang="ja-JP" altLang="ja-JP" sz="2800" dirty="0"/>
              <a:t>食べ物については実際に食べて。</a:t>
            </a:r>
          </a:p>
          <a:p>
            <a:pPr marL="0" indent="0">
              <a:buNone/>
            </a:pPr>
            <a:r>
              <a:rPr lang="ja-JP" altLang="en-US" sz="2800" dirty="0"/>
              <a:t>　　例</a:t>
            </a:r>
            <a:r>
              <a:rPr lang="ja-JP" altLang="ja-JP" sz="2800" dirty="0"/>
              <a:t>・・葛湯、おかきなど。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51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5" name="コンテンツ プレースホルダー 4" descr="D:\Downloads\1427026508851 (1)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96952"/>
            <a:ext cx="4320480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D:\Downloads\142702650415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6952"/>
            <a:ext cx="4392488" cy="3528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MIRAI.PDCORD5\Desktop\いろいろな書類\9\外国雇用関係\EPA1219\DSCF81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:\宮澤さん\201405151018000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752528" cy="3429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" name="正方形/長方形 2"/>
          <p:cNvSpPr/>
          <p:nvPr/>
        </p:nvSpPr>
        <p:spPr>
          <a:xfrm>
            <a:off x="3275857" y="44624"/>
            <a:ext cx="126000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1" lang="ja-JP" altLang="en-US" sz="2800" dirty="0">
                <a:solidFill>
                  <a:schemeClr val="tx2"/>
                </a:solidFill>
              </a:rPr>
              <a:t>研修中</a:t>
            </a:r>
            <a:endParaRPr lang="ja-JP" altLang="en-US" sz="2800" dirty="0">
              <a:solidFill>
                <a:schemeClr val="tx2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316049" y="76440"/>
            <a:ext cx="1152127" cy="4512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021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52400"/>
            <a:ext cx="5450160" cy="855663"/>
          </a:xfrm>
        </p:spPr>
        <p:txBody>
          <a:bodyPr/>
          <a:lstStyle/>
          <a:p>
            <a:r>
              <a:rPr lang="ja-JP" altLang="en-US" dirty="0" smtClean="0"/>
              <a:t>　</a:t>
            </a:r>
            <a:r>
              <a:rPr lang="ja-JP" altLang="en-US" sz="4000" dirty="0" smtClean="0"/>
              <a:t>メンタル支援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・職員・友人　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・地域のボランティア員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・国際厚生事業団相談</a:t>
            </a:r>
            <a:r>
              <a:rPr lang="ja-JP" altLang="en-US" sz="4000" dirty="0"/>
              <a:t>　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・大使館などネットワーク相談</a:t>
            </a: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ja-JP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>・趣味や外部の</a:t>
            </a:r>
            <a:r>
              <a:rPr lang="ja-JP" altLang="en-US" dirty="0"/>
              <a:t>同好会</a:t>
            </a:r>
            <a:endParaRPr lang="ja-JP" altLang="en-US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ja-JP" altLang="en-US" dirty="0" smtClean="0"/>
              <a:t/>
            </a:r>
            <a:br>
              <a:rPr lang="ja-JP" altLang="en-US" dirty="0" smtClean="0"/>
            </a:br>
            <a:endParaRPr lang="ja-JP" altLang="en-US" dirty="0" smtClean="0"/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1" y="3402013"/>
            <a:ext cx="2843809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69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835696" y="152400"/>
            <a:ext cx="5832648" cy="900335"/>
          </a:xfrm>
        </p:spPr>
        <p:txBody>
          <a:bodyPr/>
          <a:lstStyle/>
          <a:p>
            <a:r>
              <a:rPr kumimoji="1" lang="ja-JP" altLang="en-US" dirty="0" smtClean="0"/>
              <a:t>受け入れ後の感想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89654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・宿題や課題を進んでする候補生は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確実に伸びる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・個人の資質にも差がでている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・国によって性格の違いがはっきり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している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・何事も根気</a:t>
            </a:r>
            <a:r>
              <a:rPr kumimoji="1" lang="ja-JP" altLang="en-US" dirty="0"/>
              <a:t>よく</a:t>
            </a:r>
            <a:r>
              <a:rPr kumimoji="1" lang="ja-JP" altLang="en-US" dirty="0" smtClean="0"/>
              <a:t>接する姿勢が必要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　　　　　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34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67644" y="44624"/>
            <a:ext cx="6156684" cy="936105"/>
          </a:xfrm>
          <a:ln>
            <a:noFill/>
          </a:ln>
        </p:spPr>
        <p:txBody>
          <a:bodyPr/>
          <a:lstStyle/>
          <a:p>
            <a:r>
              <a:rPr kumimoji="1" lang="ja-JP" altLang="en-US" dirty="0" smtClean="0"/>
              <a:t>　国によって性格の違いが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noFill/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フィリピン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800" dirty="0" smtClean="0"/>
              <a:t>大らか　明るい　人懐っこい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インドネシア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800" dirty="0" smtClean="0"/>
              <a:t>細やか　とても気にする　</a:t>
            </a:r>
            <a:r>
              <a:rPr kumimoji="1" lang="ja-JP" altLang="en-US" sz="2800" dirty="0" smtClean="0"/>
              <a:t>恥ずかしがり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dirty="0" smtClean="0"/>
              <a:t>ベトナム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sz="2800" dirty="0" smtClean="0"/>
              <a:t>自己主張が強い　頑固</a:t>
            </a:r>
            <a:r>
              <a:rPr kumimoji="1" lang="ja-JP" altLang="en-US" dirty="0" smtClean="0"/>
              <a:t>　</a:t>
            </a:r>
            <a:r>
              <a:rPr kumimoji="1" lang="ja-JP" altLang="en-US" sz="2800" dirty="0" smtClean="0"/>
              <a:t>競争心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＊共通するところ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親</a:t>
            </a:r>
            <a:r>
              <a:rPr kumimoji="1" lang="ja-JP" altLang="en-US" dirty="0" smtClean="0"/>
              <a:t>を大切にする。給料の一部を送金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1907704" y="260648"/>
            <a:ext cx="540060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539552" y="1052736"/>
            <a:ext cx="2088232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39552" y="2204864"/>
            <a:ext cx="22322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39552" y="3305080"/>
            <a:ext cx="165618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078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768752" cy="855663"/>
          </a:xfrm>
        </p:spPr>
        <p:txBody>
          <a:bodyPr/>
          <a:lstStyle/>
          <a:p>
            <a:r>
              <a:rPr lang="ja-JP" altLang="en-US" sz="3600" dirty="0" smtClean="0"/>
              <a:t>　</a:t>
            </a:r>
            <a:r>
              <a:rPr lang="ja-JP" altLang="en-US" sz="4000" dirty="0" smtClean="0"/>
              <a:t>　受け入れて</a:t>
            </a:r>
            <a:r>
              <a:rPr lang="ja-JP" altLang="en-US" sz="4000" dirty="0"/>
              <a:t>良かった事</a:t>
            </a:r>
            <a:endParaRPr 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・職員</a:t>
            </a:r>
            <a:r>
              <a:rPr lang="ja-JP" altLang="en-US" dirty="0"/>
              <a:t>の協調性</a:t>
            </a:r>
            <a:r>
              <a:rPr lang="ja-JP" altLang="en-US" dirty="0" smtClean="0"/>
              <a:t>が強くなった</a:t>
            </a:r>
            <a:endParaRPr lang="ja-JP" altLang="en-US" dirty="0"/>
          </a:p>
          <a:p>
            <a:pPr>
              <a:buNone/>
            </a:pPr>
            <a:r>
              <a:rPr lang="ja-JP" altLang="en-US" dirty="0" smtClean="0"/>
              <a:t>・刺激</a:t>
            </a:r>
            <a:r>
              <a:rPr lang="ja-JP" altLang="en-US" dirty="0"/>
              <a:t>を受け自分から学ぶ姿勢がみられる</a:t>
            </a:r>
          </a:p>
          <a:p>
            <a:pPr>
              <a:buNone/>
            </a:pPr>
            <a:r>
              <a:rPr lang="ja-JP" altLang="en-US" dirty="0" smtClean="0"/>
              <a:t>・異文化</a:t>
            </a:r>
            <a:r>
              <a:rPr lang="ja-JP" altLang="en-US" dirty="0"/>
              <a:t>の情報を近くで得られる</a:t>
            </a:r>
          </a:p>
          <a:p>
            <a:pPr>
              <a:buNone/>
            </a:pPr>
            <a:r>
              <a:rPr lang="ja-JP" altLang="en-US" dirty="0" smtClean="0"/>
              <a:t>・患者</a:t>
            </a:r>
            <a:r>
              <a:rPr lang="ja-JP" altLang="en-US" dirty="0"/>
              <a:t>さまが関心を持つ</a:t>
            </a:r>
          </a:p>
          <a:p>
            <a:pPr>
              <a:buNone/>
            </a:pPr>
            <a:r>
              <a:rPr lang="ja-JP" altLang="en-US" dirty="0" smtClean="0"/>
              <a:t>・支援</a:t>
            </a:r>
            <a:r>
              <a:rPr lang="ja-JP" altLang="en-US" dirty="0"/>
              <a:t>の輪が広がり医療職以外の方と交流できる</a:t>
            </a:r>
          </a:p>
          <a:p>
            <a:pPr>
              <a:buNone/>
            </a:pPr>
            <a:r>
              <a:rPr lang="ja-JP" altLang="en-US" dirty="0" smtClean="0"/>
              <a:t>・世界</a:t>
            </a:r>
            <a:r>
              <a:rPr lang="ja-JP" altLang="en-US" dirty="0"/>
              <a:t>に目を向けられるようになる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67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619672" y="152400"/>
            <a:ext cx="6624736" cy="855663"/>
          </a:xfrm>
        </p:spPr>
        <p:txBody>
          <a:bodyPr/>
          <a:lstStyle/>
          <a:p>
            <a:r>
              <a:rPr kumimoji="1" lang="ja-JP" altLang="en-US" dirty="0" smtClean="0"/>
              <a:t>年度別候補者の違い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556792"/>
            <a:ext cx="8568952" cy="475252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 smtClean="0"/>
              <a:t>＊第</a:t>
            </a:r>
            <a:r>
              <a:rPr kumimoji="1" lang="en-US" altLang="ja-JP" sz="2800" dirty="0" smtClean="0"/>
              <a:t>1</a:t>
            </a:r>
            <a:r>
              <a:rPr kumimoji="1" lang="ja-JP" altLang="en-US" sz="2800" dirty="0" smtClean="0"/>
              <a:t>期生から受け入れているが、コミニューケーションの問題が候補生の積極性を左右する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＊日本語研修期間が</a:t>
            </a:r>
            <a:r>
              <a:rPr kumimoji="1" lang="ja-JP" altLang="en-US" sz="2800" dirty="0" smtClean="0"/>
              <a:t>長い候補生</a:t>
            </a:r>
            <a:r>
              <a:rPr kumimoji="1" lang="ja-JP" altLang="en-US" sz="2800" dirty="0" smtClean="0"/>
              <a:t>ほど日本語</a:t>
            </a:r>
            <a:r>
              <a:rPr kumimoji="1" lang="ja-JP" altLang="en-US" sz="2800" dirty="0" smtClean="0"/>
              <a:t>に対する　　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自信</a:t>
            </a:r>
            <a:r>
              <a:rPr kumimoji="1" lang="ja-JP" altLang="en-US" sz="2800" dirty="0" smtClean="0"/>
              <a:t>にもつながっている</a:t>
            </a:r>
            <a:r>
              <a:rPr kumimoji="1" lang="ja-JP" altLang="en-US" sz="2000" dirty="0" smtClean="0"/>
              <a:t>（</a:t>
            </a:r>
            <a:r>
              <a:rPr kumimoji="1" lang="en-US" altLang="ja-JP" sz="2000" dirty="0" smtClean="0"/>
              <a:t>25</a:t>
            </a:r>
            <a:r>
              <a:rPr kumimoji="1" lang="ja-JP" altLang="en-US" sz="2000" dirty="0" smtClean="0"/>
              <a:t>年度受け入れ候補生）</a:t>
            </a:r>
            <a:endParaRPr kumimoji="1" lang="en-US" altLang="ja-JP" sz="2000" dirty="0" smtClean="0"/>
          </a:p>
          <a:p>
            <a:pPr marL="0" indent="0">
              <a:buNone/>
            </a:pP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 smtClean="0"/>
              <a:t>＊マッチング成立後より、候補生からメールでの</a:t>
            </a:r>
            <a:endParaRPr kumimoji="1" lang="en-US" altLang="ja-JP" sz="2800" dirty="0" smtClean="0"/>
          </a:p>
          <a:p>
            <a:pPr marL="0" indent="0">
              <a:buNone/>
            </a:pPr>
            <a:r>
              <a:rPr kumimoji="1" lang="ja-JP" altLang="en-US" sz="2800" dirty="0"/>
              <a:t>　</a:t>
            </a:r>
            <a:r>
              <a:rPr kumimoji="1" lang="ja-JP" altLang="en-US" sz="2800" dirty="0" smtClean="0"/>
              <a:t>問い合わせ</a:t>
            </a:r>
            <a:r>
              <a:rPr kumimoji="1" lang="ja-JP" altLang="en-US" sz="2800" dirty="0" smtClean="0"/>
              <a:t>があり日本語の勉強になっている</a:t>
            </a:r>
            <a:endParaRPr kumimoji="1" lang="en-US" altLang="ja-JP" sz="2800" dirty="0" smtClean="0"/>
          </a:p>
          <a:p>
            <a:pPr marL="0" indent="0">
              <a:buNone/>
            </a:pP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6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152401"/>
            <a:ext cx="7927032" cy="828328"/>
          </a:xfrm>
        </p:spPr>
        <p:txBody>
          <a:bodyPr/>
          <a:lstStyle/>
          <a:p>
            <a:pPr algn="ctr"/>
            <a:r>
              <a:rPr lang="ja-JP" altLang="en-US" dirty="0" smtClean="0"/>
              <a:t>国際厚生事業団の支援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43608" y="1124744"/>
            <a:ext cx="7200800" cy="5472608"/>
          </a:xfrm>
        </p:spPr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 研修</a:t>
            </a:r>
            <a:r>
              <a:rPr lang="ja-JP" altLang="en-US" dirty="0"/>
              <a:t>計画・</a:t>
            </a:r>
            <a:r>
              <a:rPr lang="ja-JP" altLang="en-US" dirty="0" smtClean="0"/>
              <a:t>実施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 教材</a:t>
            </a:r>
            <a:r>
              <a:rPr lang="ja-JP" altLang="en-US" dirty="0"/>
              <a:t>の配布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・ 教師</a:t>
            </a:r>
            <a:r>
              <a:rPr lang="ja-JP" altLang="en-US" dirty="0"/>
              <a:t>の</a:t>
            </a:r>
            <a:r>
              <a:rPr lang="ja-JP" altLang="en-US" dirty="0" smtClean="0"/>
              <a:t>派遣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 指導者ガイドブック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 オンデマンドの充実化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 施設巡回指導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 電話相談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・ 調査報告等　　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63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51720" y="260647"/>
            <a:ext cx="6768752" cy="792089"/>
          </a:xfrm>
        </p:spPr>
        <p:txBody>
          <a:bodyPr/>
          <a:lstStyle/>
          <a:p>
            <a:r>
              <a:rPr kumimoji="1" lang="ja-JP" altLang="en-US" dirty="0" smtClean="0"/>
              <a:t>国際厚生事業団集合研修にて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5256584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・候補者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日本語と母国語で相談ができ、周りの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友人の研修や日常の様子も聞けて心強い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・指導者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自分の指導方法を確認して頂き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「現状で構わない」という一言で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自信が持てた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76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rgbClr val="A50021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rgbClr val="666699"/>
              </a:buClr>
              <a:buSzPct val="7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03970DF5-0F06-43E0-AAF9-549BE6FA81C4}" type="slidenum">
              <a:rPr kumimoji="0" lang="en-US" altLang="en-US" sz="2400" smtClean="0">
                <a:solidFill>
                  <a:schemeClr val="tx2"/>
                </a:solidFill>
              </a:rPr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kumimoji="0" lang="en-US" altLang="en-US" sz="2400" dirty="0" smtClean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5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59632" y="116633"/>
            <a:ext cx="6264696" cy="576064"/>
          </a:xfrm>
        </p:spPr>
        <p:txBody>
          <a:bodyPr/>
          <a:lstStyle/>
          <a:p>
            <a:r>
              <a:rPr kumimoji="1" lang="ja-JP" altLang="en-US" dirty="0" smtClean="0"/>
              <a:t>　　</a:t>
            </a:r>
            <a:r>
              <a:rPr kumimoji="1" lang="ja-JP" altLang="en-US" dirty="0"/>
              <a:t>　</a:t>
            </a:r>
            <a:r>
              <a:rPr kumimoji="1" lang="ja-JP" altLang="en-US" dirty="0" smtClean="0"/>
              <a:t>現地での面接会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pic>
        <p:nvPicPr>
          <p:cNvPr id="1026" name="Picture 2" descr="C:\Users\MIRAI.PDCORD5\Desktop\ベトナム４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24944"/>
            <a:ext cx="4680520" cy="32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MIRAI.PDCORD5\Desktop\研修所ベトナム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388843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RAI.PDCORD5\Desktop\ベトナム３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744416" cy="2384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51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99592" y="152400"/>
            <a:ext cx="7711008" cy="855663"/>
          </a:xfrm>
        </p:spPr>
        <p:txBody>
          <a:bodyPr/>
          <a:lstStyle/>
          <a:p>
            <a:r>
              <a:rPr lang="ja-JP" altLang="en-US" sz="4000" dirty="0" smtClean="0"/>
              <a:t>　　はじめて受け入れる施設へ</a:t>
            </a:r>
            <a:endParaRPr 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　・個人差があるため根気よく見守る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・習慣や文化の違いを理解する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・買い物、公共施設、書類、教会所在</a:t>
            </a:r>
            <a:r>
              <a:rPr lang="ja-JP" altLang="en-US" sz="2400" dirty="0" smtClean="0"/>
              <a:t>等</a:t>
            </a:r>
            <a:endParaRPr lang="en-US" altLang="ja-JP" sz="2400" dirty="0" smtClean="0"/>
          </a:p>
          <a:p>
            <a:pPr marL="0" indent="0">
              <a:buNone/>
            </a:pPr>
            <a:r>
              <a:rPr lang="ja-JP" altLang="en-US" dirty="0" smtClean="0"/>
              <a:t>　・本人や家族の病気、慶弔時の支援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・ボランティアや地域の方に支援依頼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・わからない時はすぐに事業団に相談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現地説明会に参加して文化、風土に触れる</a:t>
            </a:r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67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eisei\Desktop\EPA写真\P100077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eisei\Desktop\miyazawa\DSCF9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4355976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0" y="1201106"/>
            <a:ext cx="3923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600" b="1" dirty="0" smtClean="0">
                <a:solidFill>
                  <a:schemeClr val="accent3">
                    <a:lumMod val="50000"/>
                  </a:schemeClr>
                </a:solidFill>
              </a:rPr>
              <a:t>　</a:t>
            </a:r>
            <a:r>
              <a:rPr kumimoji="1" lang="ja-JP" altLang="en-US" sz="4000" b="1" dirty="0" smtClean="0">
                <a:solidFill>
                  <a:schemeClr val="tx2"/>
                </a:solidFill>
              </a:rPr>
              <a:t>看護師</a:t>
            </a:r>
            <a:r>
              <a:rPr kumimoji="1" lang="ja-JP" altLang="en-US" sz="4000" b="1" dirty="0">
                <a:solidFill>
                  <a:schemeClr val="tx2"/>
                </a:solidFill>
              </a:rPr>
              <a:t>として</a:t>
            </a:r>
            <a:endParaRPr lang="ja-JP" altLang="en-US" sz="4000" b="1" dirty="0">
              <a:solidFill>
                <a:schemeClr val="tx2"/>
              </a:solidFill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D38E-DDF4-4B87-93E6-56FC6D2E8FFF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2592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88913"/>
            <a:ext cx="7772400" cy="936625"/>
          </a:xfrm>
        </p:spPr>
        <p:txBody>
          <a:bodyPr/>
          <a:lstStyle/>
          <a:p>
            <a:pPr eaLnBrk="1" hangingPunct="1"/>
            <a:r>
              <a:rPr lang="ja-JP" altLang="en-US" sz="4000" dirty="0" smtClean="0">
                <a:ea typeface="ＭＳ Ｐゴシック" charset="-128"/>
              </a:rPr>
              <a:t>　　　お話しする内容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333375"/>
            <a:ext cx="8964612" cy="6264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ja-JP" altLang="en-US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ja-JP" altLang="en-US" dirty="0" smtClean="0">
                <a:ea typeface="ＭＳ Ｐゴシック" charset="-128"/>
              </a:rPr>
              <a:t>　１　</a:t>
            </a:r>
            <a:r>
              <a:rPr lang="en-US" altLang="ja-JP" dirty="0" smtClean="0">
                <a:ea typeface="ＭＳ Ｐゴシック" charset="-128"/>
              </a:rPr>
              <a:t>EPA</a:t>
            </a:r>
            <a:r>
              <a:rPr lang="ja-JP" altLang="en-US" dirty="0" smtClean="0">
                <a:ea typeface="ＭＳ Ｐゴシック" charset="-128"/>
              </a:rPr>
              <a:t>受入数と合格者数</a:t>
            </a: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buFontTx/>
              <a:buNone/>
            </a:pPr>
            <a:r>
              <a:rPr lang="ja-JP" altLang="en-US" dirty="0" smtClean="0">
                <a:ea typeface="ＭＳ Ｐゴシック" charset="-128"/>
              </a:rPr>
              <a:t>　２　受け入れ</a:t>
            </a:r>
            <a:r>
              <a:rPr lang="ja-JP" altLang="en-US" dirty="0" smtClean="0">
                <a:ea typeface="ＭＳ Ｐゴシック" charset="-128"/>
              </a:rPr>
              <a:t>までの準備</a:t>
            </a:r>
            <a:r>
              <a:rPr lang="ja-JP" altLang="en-US" dirty="0" smtClean="0">
                <a:ea typeface="ＭＳ Ｐゴシック" charset="-128"/>
              </a:rPr>
              <a:t>　</a:t>
            </a: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 smtClean="0">
                <a:ea typeface="ＭＳ Ｐゴシック" charset="-128"/>
              </a:rPr>
              <a:t>　３　受け入れての支援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sz="2400" dirty="0" smtClean="0">
                <a:ea typeface="ＭＳ Ｐゴシック" charset="-128"/>
              </a:rPr>
              <a:t>　　　　①　研修　②業務　③生活④メンタル</a:t>
            </a:r>
            <a:endParaRPr lang="ja-JP" altLang="en-US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>
                <a:ea typeface="ＭＳ Ｐゴシック" charset="-128"/>
              </a:rPr>
              <a:t>　</a:t>
            </a:r>
            <a:r>
              <a:rPr lang="ja-JP" altLang="en-US" dirty="0" smtClean="0">
                <a:ea typeface="ＭＳ Ｐゴシック" charset="-128"/>
              </a:rPr>
              <a:t>４　受け入れ後の感想</a:t>
            </a: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 smtClean="0">
                <a:ea typeface="ＭＳ Ｐゴシック" charset="-128"/>
              </a:rPr>
              <a:t>　５　国際厚生事業団の支援　</a:t>
            </a:r>
            <a:endParaRPr lang="en-US" altLang="ja-JP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>
                <a:ea typeface="ＭＳ Ｐゴシック" charset="-128"/>
              </a:rPr>
              <a:t>　</a:t>
            </a:r>
            <a:r>
              <a:rPr lang="ja-JP" altLang="en-US" dirty="0" smtClean="0">
                <a:ea typeface="ＭＳ Ｐゴシック" charset="-128"/>
              </a:rPr>
              <a:t>６　はじめて受け入れる施設へ</a:t>
            </a:r>
          </a:p>
        </p:txBody>
      </p:sp>
      <p:sp>
        <p:nvSpPr>
          <p:cNvPr id="18436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09CDCA-4F3B-436D-BA1F-43A130B5BA1B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9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AD38E-DDF4-4B87-93E6-56FC6D2E8FFF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4994"/>
              </p:ext>
            </p:extLst>
          </p:nvPr>
        </p:nvGraphicFramePr>
        <p:xfrm>
          <a:off x="942975" y="1309688"/>
          <a:ext cx="7258050" cy="423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6" name="ワークシート" r:id="rId3" imgW="7258016" imgH="4238628" progId="Excel.Sheet.12">
                  <p:embed/>
                </p:oleObj>
              </mc:Choice>
              <mc:Fallback>
                <p:oleObj name="ワークシート" r:id="rId3" imgW="7258016" imgH="423862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42975" y="1309688"/>
                        <a:ext cx="7258050" cy="423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2627785" y="332656"/>
            <a:ext cx="2959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dirty="0" smtClean="0"/>
              <a:t>永生会の</a:t>
            </a:r>
            <a:r>
              <a:rPr lang="ja-JP" altLang="en-US" sz="2400" dirty="0"/>
              <a:t>受け入れ数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2699792" y="368659"/>
            <a:ext cx="2887871" cy="3896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48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568952" cy="1080120"/>
          </a:xfrm>
        </p:spPr>
        <p:txBody>
          <a:bodyPr/>
          <a:lstStyle/>
          <a:p>
            <a:pPr algn="ctr" eaLnBrk="1" hangingPunct="1"/>
            <a:r>
              <a:rPr lang="ja-JP" altLang="en-US" sz="4000" dirty="0"/>
              <a:t>施設の受け入れ　</a:t>
            </a:r>
            <a:r>
              <a:rPr lang="ja-JP" altLang="en-US" sz="4000" dirty="0" smtClean="0"/>
              <a:t>なぜ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676456" cy="5184576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ja-JP" altLang="en-US" dirty="0" smtClean="0"/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</a:t>
            </a:r>
            <a:r>
              <a:rPr lang="ja-JP" altLang="en-US" dirty="0"/>
              <a:t> </a:t>
            </a:r>
            <a:r>
              <a:rPr lang="ja-JP" altLang="en-US" dirty="0" smtClean="0"/>
              <a:t>国の施策に協力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 将来を見据え人材</a:t>
            </a:r>
            <a:r>
              <a:rPr lang="ja-JP" altLang="en-US" dirty="0"/>
              <a:t>育成</a:t>
            </a:r>
            <a:endParaRPr lang="ja-JP" altLang="en-US" dirty="0" smtClean="0"/>
          </a:p>
          <a:p>
            <a:pPr eaLnBrk="1" hangingPunct="1">
              <a:buFont typeface="Wingdings" pitchFamily="2" charset="2"/>
              <a:buNone/>
            </a:pPr>
            <a:endParaRPr lang="en-US" altLang="ja-JP" dirty="0" smtClean="0"/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 smtClean="0"/>
              <a:t>　・ 国際交流</a:t>
            </a:r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 eaLnBrk="1" hangingPunct="1">
              <a:buFont typeface="Wingdings" pitchFamily="2" charset="2"/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 施設や職員の活性化</a:t>
            </a:r>
          </a:p>
          <a:p>
            <a:pPr eaLnBrk="1" hangingPunct="1">
              <a:buFont typeface="Wingdings" pitchFamily="2" charset="2"/>
              <a:buNone/>
            </a:pPr>
            <a:endParaRPr lang="ja-JP" altLang="en-US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8625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336704" cy="855663"/>
          </a:xfrm>
        </p:spPr>
        <p:txBody>
          <a:bodyPr/>
          <a:lstStyle/>
          <a:p>
            <a:r>
              <a:rPr kumimoji="1" lang="ja-JP" altLang="en-US" dirty="0" smtClean="0"/>
              <a:t>組織的に</a:t>
            </a:r>
            <a:r>
              <a:rPr kumimoji="1" lang="ja-JP" altLang="en-US" dirty="0"/>
              <a:t>役割分担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 smtClean="0"/>
              <a:t>・理事長は</a:t>
            </a:r>
            <a:r>
              <a:rPr kumimoji="1" lang="ja-JP" altLang="en-US" dirty="0"/>
              <a:t>総体的</a:t>
            </a:r>
            <a:r>
              <a:rPr kumimoji="1" lang="ja-JP" altLang="en-US" dirty="0" smtClean="0"/>
              <a:t>に把握、巡回時は声掛け</a:t>
            </a:r>
            <a:r>
              <a:rPr kumimoji="1" lang="ja-JP" altLang="en-US" sz="2400" dirty="0" smtClean="0"/>
              <a:t>　　　　　  </a:t>
            </a:r>
            <a:endParaRPr kumimoji="1" lang="en-US" altLang="ja-JP" sz="2400" dirty="0" smtClean="0"/>
          </a:p>
          <a:p>
            <a:pPr marL="0" indent="0">
              <a:buNone/>
            </a:pPr>
            <a:r>
              <a:rPr kumimoji="1" lang="ja-JP" altLang="en-US" sz="2400" dirty="0"/>
              <a:t>　</a:t>
            </a:r>
            <a:r>
              <a:rPr kumimoji="1" lang="ja-JP" altLang="en-US" sz="2400" dirty="0" smtClean="0"/>
              <a:t>　　　　　</a:t>
            </a:r>
            <a:r>
              <a:rPr kumimoji="1" lang="ja-JP" altLang="en-US" sz="2400" b="1" dirty="0" smtClean="0"/>
              <a:t>（誕生日や行事等は特に）</a:t>
            </a:r>
            <a:endParaRPr kumimoji="1" lang="en-US" altLang="ja-JP" sz="2400" b="1" dirty="0" smtClean="0"/>
          </a:p>
          <a:p>
            <a:pPr marL="0" indent="0">
              <a:buNone/>
            </a:pPr>
            <a:r>
              <a:rPr kumimoji="1" lang="ja-JP" altLang="en-US" dirty="0" smtClean="0"/>
              <a:t>・院長は歓送迎会に参加、挨拶など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・看護部は</a:t>
            </a:r>
            <a:r>
              <a:rPr kumimoji="1" lang="ja-JP" altLang="en-US" dirty="0"/>
              <a:t>就労</a:t>
            </a:r>
            <a:r>
              <a:rPr kumimoji="1" lang="ja-JP" altLang="en-US" dirty="0" smtClean="0"/>
              <a:t>や研修の支援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 smtClean="0"/>
              <a:t>・事務・人事課は就労の支援　　　　　</a:t>
            </a:r>
            <a:endParaRPr kumimoji="1" lang="en-US" altLang="ja-JP" dirty="0" smtClean="0"/>
          </a:p>
          <a:p>
            <a:pPr marL="0" indent="0">
              <a:buNone/>
            </a:pPr>
            <a:r>
              <a:rPr kumimoji="1" lang="ja-JP" altLang="en-US" dirty="0"/>
              <a:t>　</a:t>
            </a:r>
            <a:r>
              <a:rPr kumimoji="1" lang="ja-JP" altLang="en-US" dirty="0" smtClean="0"/>
              <a:t>　　　</a:t>
            </a:r>
            <a:r>
              <a:rPr kumimoji="1" lang="ja-JP" altLang="en-US" b="1" dirty="0" smtClean="0"/>
              <a:t>（</a:t>
            </a:r>
            <a:r>
              <a:rPr kumimoji="1" lang="ja-JP" altLang="en-US" sz="2400" b="1" dirty="0" smtClean="0"/>
              <a:t>事務の</a:t>
            </a:r>
            <a:r>
              <a:rPr kumimoji="1" lang="ja-JP" altLang="en-US" sz="2400" b="1" dirty="0"/>
              <a:t>手続き</a:t>
            </a:r>
            <a:r>
              <a:rPr kumimoji="1" lang="ja-JP" altLang="en-US" sz="2400" b="1" dirty="0" smtClean="0"/>
              <a:t>や</a:t>
            </a:r>
            <a:r>
              <a:rPr kumimoji="1" lang="ja-JP" altLang="en-US" sz="2400" b="1" dirty="0"/>
              <a:t>生活上の</a:t>
            </a:r>
            <a:r>
              <a:rPr kumimoji="1" lang="ja-JP" altLang="en-US" sz="2400" b="1" dirty="0" smtClean="0"/>
              <a:t>相談）</a:t>
            </a:r>
            <a:endParaRPr kumimoji="1" lang="en-US" altLang="ja-JP" sz="2400" b="1" dirty="0"/>
          </a:p>
          <a:p>
            <a:pPr marL="0" indent="0">
              <a:buNone/>
            </a:pPr>
            <a:r>
              <a:rPr kumimoji="1" lang="ja-JP" altLang="en-US" dirty="0" smtClean="0"/>
              <a:t>・管理課は居住環境の</a:t>
            </a:r>
            <a:r>
              <a:rPr kumimoji="1" lang="ja-JP" altLang="en-US" dirty="0"/>
              <a:t>支援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 smtClean="0"/>
              <a:t>・職員全体で目配り、気配り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3461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480720" cy="1008112"/>
          </a:xfrm>
        </p:spPr>
        <p:txBody>
          <a:bodyPr/>
          <a:lstStyle/>
          <a:p>
            <a:r>
              <a:rPr kumimoji="1" lang="ja-JP" altLang="en-US" sz="4000" dirty="0"/>
              <a:t>　</a:t>
            </a:r>
            <a:r>
              <a:rPr kumimoji="1" lang="ja-JP" altLang="en-US" sz="4000" dirty="0" smtClean="0"/>
              <a:t>受け入れる前の準備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11560" y="1124744"/>
            <a:ext cx="7920880" cy="532859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ja-JP" altLang="en-US" dirty="0" smtClean="0"/>
              <a:t>　・ 患者</a:t>
            </a:r>
            <a:r>
              <a:rPr lang="ja-JP" altLang="en-US" dirty="0"/>
              <a:t>、家族、職員への</a:t>
            </a:r>
            <a:r>
              <a:rPr lang="ja-JP" altLang="en-US" dirty="0" smtClean="0"/>
              <a:t>周知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 住居</a:t>
            </a:r>
            <a:r>
              <a:rPr lang="ja-JP" altLang="en-US" dirty="0"/>
              <a:t>の</a:t>
            </a:r>
            <a:r>
              <a:rPr lang="ja-JP" altLang="en-US" dirty="0" smtClean="0"/>
              <a:t>選定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 組織的</a:t>
            </a:r>
            <a:r>
              <a:rPr lang="ja-JP" altLang="en-US" dirty="0"/>
              <a:t>に役割分担</a:t>
            </a:r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 ボランティア</a:t>
            </a:r>
            <a:r>
              <a:rPr lang="ja-JP" altLang="en-US" dirty="0"/>
              <a:t>募集</a:t>
            </a:r>
          </a:p>
          <a:p>
            <a:pPr>
              <a:buNone/>
            </a:pPr>
            <a:r>
              <a:rPr lang="ja-JP" altLang="en-US" dirty="0" smtClean="0"/>
              <a:t>　</a:t>
            </a:r>
            <a:r>
              <a:rPr lang="ja-JP" altLang="en-US" dirty="0"/>
              <a:t>　</a:t>
            </a:r>
            <a:endParaRPr lang="en-US" altLang="ja-JP" dirty="0" smtClean="0"/>
          </a:p>
          <a:p>
            <a:pPr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・ 宗教的配慮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955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36096" y="152400"/>
            <a:ext cx="3600400" cy="855663"/>
          </a:xfrm>
        </p:spPr>
        <p:txBody>
          <a:bodyPr/>
          <a:lstStyle/>
          <a:p>
            <a:r>
              <a:rPr kumimoji="1" lang="ja-JP" altLang="en-US" dirty="0" smtClean="0"/>
              <a:t>　　歓迎会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AD071-089A-4F9F-8CBB-DD36BD8168DD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1026" name="Picture 2" descr="C:\Users\MIRAI.PDCORD5\Desktop\ベトナム写真\DSC_24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533863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RAI.PDCORD5\Desktop\ベトナム写真\DSC_2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0888"/>
            <a:ext cx="5904656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55TGp_global_L">
  <a:themeElements>
    <a:clrScheme name="Custom 494">
      <a:dk1>
        <a:srgbClr val="000000"/>
      </a:dk1>
      <a:lt1>
        <a:srgbClr val="FFFFFF"/>
      </a:lt1>
      <a:dk2>
        <a:srgbClr val="670D20"/>
      </a:dk2>
      <a:lt2>
        <a:srgbClr val="C0C0C0"/>
      </a:lt2>
      <a:accent1>
        <a:srgbClr val="E5A015"/>
      </a:accent1>
      <a:accent2>
        <a:srgbClr val="42AADE"/>
      </a:accent2>
      <a:accent3>
        <a:srgbClr val="DD6D7D"/>
      </a:accent3>
      <a:accent4>
        <a:srgbClr val="55BF97"/>
      </a:accent4>
      <a:accent5>
        <a:srgbClr val="BE9F7C"/>
      </a:accent5>
      <a:accent6>
        <a:srgbClr val="7D7DDD"/>
      </a:accent6>
      <a:hlink>
        <a:srgbClr val="B06BCF"/>
      </a:hlink>
      <a:folHlink>
        <a:srgbClr val="8FB03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95E79"/>
        </a:dk2>
        <a:lt2>
          <a:srgbClr val="C0C0C0"/>
        </a:lt2>
        <a:accent1>
          <a:srgbClr val="43B3EB"/>
        </a:accent1>
        <a:accent2>
          <a:srgbClr val="7878E4"/>
        </a:accent2>
        <a:accent3>
          <a:srgbClr val="FFFFFF"/>
        </a:accent3>
        <a:accent4>
          <a:srgbClr val="000000"/>
        </a:accent4>
        <a:accent5>
          <a:srgbClr val="B0D6F3"/>
        </a:accent5>
        <a:accent6>
          <a:srgbClr val="6C6CCF"/>
        </a:accent6>
        <a:hlink>
          <a:srgbClr val="83B842"/>
        </a:hlink>
        <a:folHlink>
          <a:srgbClr val="45B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6161"/>
        </a:dk2>
        <a:lt2>
          <a:srgbClr val="C0C0C0"/>
        </a:lt2>
        <a:accent1>
          <a:srgbClr val="51B79F"/>
        </a:accent1>
        <a:accent2>
          <a:srgbClr val="7FBA4A"/>
        </a:accent2>
        <a:accent3>
          <a:srgbClr val="FFFFFF"/>
        </a:accent3>
        <a:accent4>
          <a:srgbClr val="000000"/>
        </a:accent4>
        <a:accent5>
          <a:srgbClr val="B3D8CD"/>
        </a:accent5>
        <a:accent6>
          <a:srgbClr val="72A842"/>
        </a:accent6>
        <a:hlink>
          <a:srgbClr val="9B963B"/>
        </a:hlink>
        <a:folHlink>
          <a:srgbClr val="669FC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70D20"/>
        </a:dk2>
        <a:lt2>
          <a:srgbClr val="C0C0C0"/>
        </a:lt2>
        <a:accent1>
          <a:srgbClr val="E5A015"/>
        </a:accent1>
        <a:accent2>
          <a:srgbClr val="42AADE"/>
        </a:accent2>
        <a:accent3>
          <a:srgbClr val="FFFFFF"/>
        </a:accent3>
        <a:accent4>
          <a:srgbClr val="000000"/>
        </a:accent4>
        <a:accent5>
          <a:srgbClr val="F0CDAA"/>
        </a:accent5>
        <a:accent6>
          <a:srgbClr val="3B9AC9"/>
        </a:accent6>
        <a:hlink>
          <a:srgbClr val="B06BCF"/>
        </a:hlink>
        <a:folHlink>
          <a:srgbClr val="8FB03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4374</TotalTime>
  <Words>422</Words>
  <Application>Microsoft Office PowerPoint</Application>
  <PresentationFormat>画面に合わせる (4:3)</PresentationFormat>
  <Paragraphs>246</Paragraphs>
  <Slides>32</Slides>
  <Notes>5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41" baseType="lpstr">
      <vt:lpstr>ＭＳ Ｐゴシック</vt:lpstr>
      <vt:lpstr>ＭＳ 明朝</vt:lpstr>
      <vt:lpstr>Arial</vt:lpstr>
      <vt:lpstr>Calibri</vt:lpstr>
      <vt:lpstr>Century</vt:lpstr>
      <vt:lpstr>Times New Roman</vt:lpstr>
      <vt:lpstr>Wingdings</vt:lpstr>
      <vt:lpstr>1155TGp_global_L</vt:lpstr>
      <vt:lpstr>ワークシート</vt:lpstr>
      <vt:lpstr>外国人看護師を受け入れて</vt:lpstr>
      <vt:lpstr>　永生会の紹介</vt:lpstr>
      <vt:lpstr>PowerPoint プレゼンテーション</vt:lpstr>
      <vt:lpstr>　　　お話しする内容</vt:lpstr>
      <vt:lpstr>PowerPoint プレゼンテーション</vt:lpstr>
      <vt:lpstr>施設の受け入れ　なぜ</vt:lpstr>
      <vt:lpstr>組織的に役割分担</vt:lpstr>
      <vt:lpstr>　受け入れる前の準備</vt:lpstr>
      <vt:lpstr>　　歓迎会</vt:lpstr>
      <vt:lpstr>　　　　主なサポート</vt:lpstr>
      <vt:lpstr>　　研修支援</vt:lpstr>
      <vt:lpstr>PowerPoint プレゼンテーション</vt:lpstr>
      <vt:lpstr>　研修における工夫</vt:lpstr>
      <vt:lpstr> 使用している資料　 </vt:lpstr>
      <vt:lpstr>PowerPoint プレゼンテーション</vt:lpstr>
      <vt:lpstr>PowerPoint プレゼンテーション</vt:lpstr>
      <vt:lpstr>就労支援</vt:lpstr>
      <vt:lpstr>候補者の業務内容　</vt:lpstr>
      <vt:lpstr>PowerPoint プレゼンテーション</vt:lpstr>
      <vt:lpstr>　　　候補生の部屋</vt:lpstr>
      <vt:lpstr>　　　テキストの中で好評なのは</vt:lpstr>
      <vt:lpstr>PowerPoint プレゼンテーション</vt:lpstr>
      <vt:lpstr>　メンタル支援</vt:lpstr>
      <vt:lpstr>受け入れ後の感想</vt:lpstr>
      <vt:lpstr>　国によって性格の違いが</vt:lpstr>
      <vt:lpstr>　　受け入れて良かった事</vt:lpstr>
      <vt:lpstr>年度別候補者の違い</vt:lpstr>
      <vt:lpstr>国際厚生事業団の支援</vt:lpstr>
      <vt:lpstr>国際厚生事業団集合研修にて</vt:lpstr>
      <vt:lpstr>　　　現地での面接会</vt:lpstr>
      <vt:lpstr>　　はじめて受け入れる施設へ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eisei</dc:creator>
  <cp:lastModifiedBy>uchiyama</cp:lastModifiedBy>
  <cp:revision>224</cp:revision>
  <cp:lastPrinted>2015-04-07T07:00:06Z</cp:lastPrinted>
  <dcterms:created xsi:type="dcterms:W3CDTF">2014-04-04T05:38:56Z</dcterms:created>
  <dcterms:modified xsi:type="dcterms:W3CDTF">2015-04-09T10:38:37Z</dcterms:modified>
</cp:coreProperties>
</file>